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5" r:id="rId3"/>
    <p:sldId id="256" r:id="rId4"/>
    <p:sldId id="257" r:id="rId5"/>
    <p:sldId id="258" r:id="rId6"/>
    <p:sldId id="259" r:id="rId7"/>
    <p:sldId id="260" r:id="rId8"/>
    <p:sldId id="261" r:id="rId9"/>
    <p:sldId id="264" r:id="rId10"/>
    <p:sldId id="266" r:id="rId11"/>
    <p:sldId id="278" r:id="rId12"/>
    <p:sldId id="279" r:id="rId13"/>
    <p:sldId id="276" r:id="rId14"/>
    <p:sldId id="277" r:id="rId16"/>
    <p:sldId id="273" r:id="rId17"/>
    <p:sldId id="274" r:id="rId18"/>
  </p:sldIdLst>
  <p:sldSz cx="18288000" cy="10287000"/>
  <p:notesSz cx="6858000" cy="9144000"/>
  <p:embeddedFontLst>
    <p:embeddedFont>
      <p:font typeface="SimSun" panose="02010600030101010101" pitchFamily="2" charset="-122"/>
      <p:regular r:id="rId22"/>
    </p:embeddedFont>
    <p:embeddedFont>
      <p:font typeface="Museo Moderno Semi-Bold"/>
      <p:bold r:id="rId23"/>
    </p:embeddedFont>
    <p:embeddedFont>
      <p:font typeface="DM Sans Bold"/>
      <p:bold r:id="rId24"/>
    </p:embeddedFont>
    <p:embeddedFont>
      <p:font typeface="Canva Sans Bold" panose="020B0803030501040103"/>
      <p:bold r:id="rId25"/>
    </p:embeddedFont>
    <p:embeddedFont>
      <p:font typeface="DM Sans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8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8" d="100"/>
          <a:sy n="48" d="100"/>
        </p:scale>
        <p:origin x="2107" y="62"/>
      </p:cViewPr>
      <p:guideLst>
        <p:guide orient="horz" pos="2142"/>
        <p:guide pos="2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8F484-2438-4A5B-B9A9-6EE65E052242}" type="datetimeFigureOut">
              <a:rPr lang="fr-FR" smtClean="0"/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C8699-3A40-4272-A919-66826ACE558C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C8699-3A40-4272-A919-66826ACE558C}" type="slidenum">
              <a:rPr lang="fr-FR" smtClean="0"/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svg"/><Relationship Id="rId8" Type="http://schemas.openxmlformats.org/officeDocument/2006/relationships/image" Target="../media/image32.png"/><Relationship Id="rId7" Type="http://schemas.openxmlformats.org/officeDocument/2006/relationships/image" Target="../media/image31.svg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 rot="2539715">
            <a:off x="14405383" y="18439684"/>
            <a:ext cx="456551" cy="456551"/>
            <a:chOff x="0" y="0"/>
            <a:chExt cx="812800" cy="812800"/>
          </a:xfrm>
        </p:grpSpPr>
        <p:sp>
          <p:nvSpPr>
            <p:cNvPr id="3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4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23"/>
          <p:cNvGrpSpPr/>
          <p:nvPr/>
        </p:nvGrpSpPr>
        <p:grpSpPr>
          <a:xfrm rot="2539715">
            <a:off x="14727901" y="18896235"/>
            <a:ext cx="268065" cy="268065"/>
            <a:chOff x="0" y="0"/>
            <a:chExt cx="812800" cy="812800"/>
          </a:xfrm>
        </p:grpSpPr>
        <p:sp>
          <p:nvSpPr>
            <p:cNvPr id="6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7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26"/>
          <p:cNvSpPr/>
          <p:nvPr/>
        </p:nvSpPr>
        <p:spPr>
          <a:xfrm rot="19964338">
            <a:off x="77118" y="-13243011"/>
            <a:ext cx="3946091" cy="1143816"/>
          </a:xfrm>
          <a:custGeom>
            <a:avLst/>
            <a:gdLst/>
            <a:ahLst/>
            <a:cxnLst/>
            <a:rect l="l" t="t" r="r" b="b"/>
            <a:pathLst>
              <a:path w="3946091" h="1143816">
                <a:moveTo>
                  <a:pt x="0" y="0"/>
                </a:moveTo>
                <a:lnTo>
                  <a:pt x="3946091" y="0"/>
                </a:lnTo>
                <a:lnTo>
                  <a:pt x="3946091" y="1143817"/>
                </a:lnTo>
                <a:lnTo>
                  <a:pt x="0" y="114381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75" b="-1375"/>
            </a:stretch>
          </a:blipFill>
        </p:spPr>
      </p:sp>
      <p:sp>
        <p:nvSpPr>
          <p:cNvPr id="9" name="Freeform 27"/>
          <p:cNvSpPr/>
          <p:nvPr/>
        </p:nvSpPr>
        <p:spPr>
          <a:xfrm rot="19964338">
            <a:off x="13905750" y="-13454106"/>
            <a:ext cx="4382250" cy="1194517"/>
          </a:xfrm>
          <a:custGeom>
            <a:avLst/>
            <a:gdLst/>
            <a:ahLst/>
            <a:cxnLst/>
            <a:rect l="l" t="t" r="r" b="b"/>
            <a:pathLst>
              <a:path w="4382250" h="1194517">
                <a:moveTo>
                  <a:pt x="0" y="0"/>
                </a:moveTo>
                <a:lnTo>
                  <a:pt x="4382250" y="0"/>
                </a:lnTo>
                <a:lnTo>
                  <a:pt x="4382250" y="1194517"/>
                </a:lnTo>
                <a:lnTo>
                  <a:pt x="0" y="1194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28"/>
          <p:cNvSpPr/>
          <p:nvPr/>
        </p:nvSpPr>
        <p:spPr>
          <a:xfrm rot="19964338">
            <a:off x="6554118" y="-13296900"/>
            <a:ext cx="4178278" cy="1735146"/>
          </a:xfrm>
          <a:custGeom>
            <a:avLst/>
            <a:gdLst/>
            <a:ahLst/>
            <a:cxnLst/>
            <a:rect l="l" t="t" r="r" b="b"/>
            <a:pathLst>
              <a:path w="4178278" h="1735146">
                <a:moveTo>
                  <a:pt x="0" y="0"/>
                </a:moveTo>
                <a:lnTo>
                  <a:pt x="4178278" y="0"/>
                </a:lnTo>
                <a:lnTo>
                  <a:pt x="4178278" y="1735146"/>
                </a:lnTo>
                <a:lnTo>
                  <a:pt x="0" y="1735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29"/>
          <p:cNvSpPr/>
          <p:nvPr/>
        </p:nvSpPr>
        <p:spPr>
          <a:xfrm rot="2539715">
            <a:off x="7244642" y="16249865"/>
            <a:ext cx="3790070" cy="3790070"/>
          </a:xfrm>
          <a:custGeom>
            <a:avLst/>
            <a:gdLst/>
            <a:ahLst/>
            <a:cxnLst/>
            <a:rect l="l" t="t" r="r" b="b"/>
            <a:pathLst>
              <a:path w="3790070" h="3790070">
                <a:moveTo>
                  <a:pt x="0" y="0"/>
                </a:moveTo>
                <a:lnTo>
                  <a:pt x="3790070" y="0"/>
                </a:lnTo>
                <a:lnTo>
                  <a:pt x="3790070" y="3790070"/>
                </a:lnTo>
                <a:lnTo>
                  <a:pt x="0" y="37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30"/>
          <p:cNvSpPr txBox="1"/>
          <p:nvPr/>
        </p:nvSpPr>
        <p:spPr>
          <a:xfrm rot="19940305">
            <a:off x="-21445628" y="1738424"/>
            <a:ext cx="13313886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endParaRPr lang="en-US" sz="5400" b="1" spc="-269" dirty="0">
              <a:solidFill>
                <a:srgbClr val="483415"/>
              </a:solidFill>
              <a:latin typeface="Museo Moderno Semi-Bold"/>
              <a:ea typeface="Museo Moderno Semi-Bold"/>
              <a:cs typeface="Museo Moderno Semi-Bold"/>
              <a:sym typeface="Museo Moderno Semi-Bold"/>
            </a:endParaRPr>
          </a:p>
        </p:txBody>
      </p:sp>
      <p:sp>
        <p:nvSpPr>
          <p:cNvPr id="13" name="TextBox 32"/>
          <p:cNvSpPr txBox="1"/>
          <p:nvPr/>
        </p:nvSpPr>
        <p:spPr>
          <a:xfrm rot="2539715">
            <a:off x="6859560" y="19535297"/>
            <a:ext cx="4560233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-20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Produced by :</a:t>
            </a:r>
            <a:endParaRPr lang="en-US" sz="2100" b="1" spc="-2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spc="-20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Rayen Ben Hamed    &amp;    Habib Away</a:t>
            </a:r>
            <a:endParaRPr lang="en-US" sz="2100" b="1" spc="-2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spc="-20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Ala Ameur  &amp;    Rayen </a:t>
            </a:r>
            <a:r>
              <a:rPr lang="en-US" sz="2100" b="1" spc="-20" dirty="0" err="1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Bargaoui</a:t>
            </a:r>
            <a:endParaRPr lang="en-US" sz="2100" b="1" spc="-2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 b="1" spc="-2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35"/>
          <p:cNvSpPr txBox="1"/>
          <p:nvPr/>
        </p:nvSpPr>
        <p:spPr>
          <a:xfrm rot="2539715">
            <a:off x="-309123" y="20217956"/>
            <a:ext cx="2996646" cy="128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30"/>
              </a:lnSpc>
            </a:pPr>
            <a:r>
              <a:rPr lang="en-US" sz="2520" b="1" u="sng" spc="-2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Year of Training:</a:t>
            </a:r>
            <a:endParaRPr lang="en-US" sz="2520" b="1" u="sng" spc="-25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r">
              <a:lnSpc>
                <a:spcPts val="3530"/>
              </a:lnSpc>
            </a:pPr>
            <a:r>
              <a:rPr lang="en-US" sz="2520" b="1" u="sng" spc="-2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2024 – 2025</a:t>
            </a:r>
            <a:endParaRPr lang="en-US" sz="2520" b="1" u="sng" spc="-25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r">
              <a:lnSpc>
                <a:spcPts val="3530"/>
              </a:lnSpc>
              <a:spcBef>
                <a:spcPct val="0"/>
              </a:spcBef>
            </a:pPr>
            <a:endParaRPr lang="en-US" sz="2520" b="1" u="sng" spc="-25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5" name="TextBox 36"/>
          <p:cNvSpPr txBox="1"/>
          <p:nvPr/>
        </p:nvSpPr>
        <p:spPr>
          <a:xfrm rot="2539715">
            <a:off x="14662299" y="19469100"/>
            <a:ext cx="3123880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b="1" spc="-22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Class:?2nd Year BTP?Management Information Technology</a:t>
            </a:r>
            <a:endParaRPr lang="en-US" sz="2300" b="1" spc="-22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280"/>
              </a:lnSpc>
            </a:pPr>
            <a:endParaRPr lang="en-US" sz="2300" b="1" spc="-22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p>
            <a:endParaRPr lang="fr-F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12851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612430"/>
            <a:ext cx="18545020" cy="913430"/>
            <a:chOff x="0" y="0"/>
            <a:chExt cx="4884285" cy="240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240574"/>
            </a:xfrm>
            <a:custGeom>
              <a:avLst/>
              <a:gdLst/>
              <a:ahLst/>
              <a:cxnLst/>
              <a:rect l="l" t="t" r="r" b="b"/>
              <a:pathLst>
                <a:path w="4884285" h="240574">
                  <a:moveTo>
                    <a:pt x="0" y="0"/>
                  </a:moveTo>
                  <a:lnTo>
                    <a:pt x="4884285" y="0"/>
                  </a:lnTo>
                  <a:lnTo>
                    <a:pt x="4884285" y="240574"/>
                  </a:lnTo>
                  <a:lnTo>
                    <a:pt x="0" y="24057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2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27905" y="3538573"/>
            <a:ext cx="7998841" cy="2113215"/>
            <a:chOff x="0" y="0"/>
            <a:chExt cx="2106691" cy="5565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6691" cy="556567"/>
            </a:xfrm>
            <a:custGeom>
              <a:avLst/>
              <a:gdLst/>
              <a:ahLst/>
              <a:cxnLst/>
              <a:rect l="l" t="t" r="r" b="b"/>
              <a:pathLst>
                <a:path w="2106691" h="556567">
                  <a:moveTo>
                    <a:pt x="19358" y="0"/>
                  </a:moveTo>
                  <a:lnTo>
                    <a:pt x="2087333" y="0"/>
                  </a:lnTo>
                  <a:cubicBezTo>
                    <a:pt x="2092467" y="0"/>
                    <a:pt x="2097391" y="2039"/>
                    <a:pt x="2101021" y="5670"/>
                  </a:cubicBezTo>
                  <a:cubicBezTo>
                    <a:pt x="2104651" y="9300"/>
                    <a:pt x="2106691" y="14224"/>
                    <a:pt x="2106691" y="19358"/>
                  </a:cubicBezTo>
                  <a:lnTo>
                    <a:pt x="2106691" y="537209"/>
                  </a:lnTo>
                  <a:cubicBezTo>
                    <a:pt x="2106691" y="542343"/>
                    <a:pt x="2104651" y="547267"/>
                    <a:pt x="2101021" y="550897"/>
                  </a:cubicBezTo>
                  <a:cubicBezTo>
                    <a:pt x="2097391" y="554528"/>
                    <a:pt x="2092467" y="556567"/>
                    <a:pt x="2087333" y="556567"/>
                  </a:cubicBezTo>
                  <a:lnTo>
                    <a:pt x="19358" y="556567"/>
                  </a:lnTo>
                  <a:cubicBezTo>
                    <a:pt x="14224" y="556567"/>
                    <a:pt x="9300" y="554528"/>
                    <a:pt x="5670" y="550897"/>
                  </a:cubicBezTo>
                  <a:cubicBezTo>
                    <a:pt x="2039" y="547267"/>
                    <a:pt x="0" y="542343"/>
                    <a:pt x="0" y="537209"/>
                  </a:cubicBezTo>
                  <a:lnTo>
                    <a:pt x="0" y="19358"/>
                  </a:lnTo>
                  <a:cubicBezTo>
                    <a:pt x="0" y="14224"/>
                    <a:pt x="2039" y="9300"/>
                    <a:pt x="5670" y="5670"/>
                  </a:cubicBezTo>
                  <a:cubicBezTo>
                    <a:pt x="9300" y="2039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06691" cy="594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4134" y="3488036"/>
            <a:ext cx="7998841" cy="2163753"/>
            <a:chOff x="0" y="0"/>
            <a:chExt cx="2106691" cy="5698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6691" cy="569877"/>
            </a:xfrm>
            <a:custGeom>
              <a:avLst/>
              <a:gdLst/>
              <a:ahLst/>
              <a:cxnLst/>
              <a:rect l="l" t="t" r="r" b="b"/>
              <a:pathLst>
                <a:path w="2106691" h="569877">
                  <a:moveTo>
                    <a:pt x="19358" y="0"/>
                  </a:moveTo>
                  <a:lnTo>
                    <a:pt x="2087333" y="0"/>
                  </a:lnTo>
                  <a:cubicBezTo>
                    <a:pt x="2092467" y="0"/>
                    <a:pt x="2097391" y="2039"/>
                    <a:pt x="2101021" y="5670"/>
                  </a:cubicBezTo>
                  <a:cubicBezTo>
                    <a:pt x="2104651" y="9300"/>
                    <a:pt x="2106691" y="14224"/>
                    <a:pt x="2106691" y="19358"/>
                  </a:cubicBezTo>
                  <a:lnTo>
                    <a:pt x="2106691" y="550520"/>
                  </a:lnTo>
                  <a:cubicBezTo>
                    <a:pt x="2106691" y="555654"/>
                    <a:pt x="2104651" y="560577"/>
                    <a:pt x="2101021" y="564208"/>
                  </a:cubicBezTo>
                  <a:cubicBezTo>
                    <a:pt x="2097391" y="567838"/>
                    <a:pt x="2092467" y="569877"/>
                    <a:pt x="2087333" y="569877"/>
                  </a:cubicBezTo>
                  <a:lnTo>
                    <a:pt x="19358" y="569877"/>
                  </a:lnTo>
                  <a:cubicBezTo>
                    <a:pt x="14224" y="569877"/>
                    <a:pt x="9300" y="567838"/>
                    <a:pt x="5670" y="564208"/>
                  </a:cubicBezTo>
                  <a:cubicBezTo>
                    <a:pt x="2039" y="560577"/>
                    <a:pt x="0" y="555654"/>
                    <a:pt x="0" y="550520"/>
                  </a:cubicBezTo>
                  <a:lnTo>
                    <a:pt x="0" y="19358"/>
                  </a:lnTo>
                  <a:cubicBezTo>
                    <a:pt x="0" y="14224"/>
                    <a:pt x="2039" y="9300"/>
                    <a:pt x="5670" y="5670"/>
                  </a:cubicBezTo>
                  <a:cubicBezTo>
                    <a:pt x="9300" y="2039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06691" cy="60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470889" y="2539170"/>
            <a:ext cx="311712" cy="31171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41107" y="6911864"/>
            <a:ext cx="7998841" cy="2163753"/>
            <a:chOff x="0" y="0"/>
            <a:chExt cx="2106691" cy="5698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06691" cy="569877"/>
            </a:xfrm>
            <a:custGeom>
              <a:avLst/>
              <a:gdLst/>
              <a:ahLst/>
              <a:cxnLst/>
              <a:rect l="l" t="t" r="r" b="b"/>
              <a:pathLst>
                <a:path w="2106691" h="569877">
                  <a:moveTo>
                    <a:pt x="19358" y="0"/>
                  </a:moveTo>
                  <a:lnTo>
                    <a:pt x="2087333" y="0"/>
                  </a:lnTo>
                  <a:cubicBezTo>
                    <a:pt x="2092467" y="0"/>
                    <a:pt x="2097391" y="2039"/>
                    <a:pt x="2101021" y="5670"/>
                  </a:cubicBezTo>
                  <a:cubicBezTo>
                    <a:pt x="2104651" y="9300"/>
                    <a:pt x="2106691" y="14224"/>
                    <a:pt x="2106691" y="19358"/>
                  </a:cubicBezTo>
                  <a:lnTo>
                    <a:pt x="2106691" y="550520"/>
                  </a:lnTo>
                  <a:cubicBezTo>
                    <a:pt x="2106691" y="555654"/>
                    <a:pt x="2104651" y="560577"/>
                    <a:pt x="2101021" y="564208"/>
                  </a:cubicBezTo>
                  <a:cubicBezTo>
                    <a:pt x="2097391" y="567838"/>
                    <a:pt x="2092467" y="569877"/>
                    <a:pt x="2087333" y="569877"/>
                  </a:cubicBezTo>
                  <a:lnTo>
                    <a:pt x="19358" y="569877"/>
                  </a:lnTo>
                  <a:cubicBezTo>
                    <a:pt x="14224" y="569877"/>
                    <a:pt x="9300" y="567838"/>
                    <a:pt x="5670" y="564208"/>
                  </a:cubicBezTo>
                  <a:cubicBezTo>
                    <a:pt x="2039" y="560577"/>
                    <a:pt x="0" y="555654"/>
                    <a:pt x="0" y="550520"/>
                  </a:cubicBezTo>
                  <a:lnTo>
                    <a:pt x="0" y="19358"/>
                  </a:lnTo>
                  <a:cubicBezTo>
                    <a:pt x="0" y="14224"/>
                    <a:pt x="2039" y="9300"/>
                    <a:pt x="5670" y="5670"/>
                  </a:cubicBezTo>
                  <a:cubicBezTo>
                    <a:pt x="9300" y="2039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106691" cy="60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28700" y="927998"/>
            <a:ext cx="1909152" cy="1940913"/>
          </a:xfrm>
          <a:custGeom>
            <a:avLst/>
            <a:gdLst/>
            <a:ahLst/>
            <a:cxnLst/>
            <a:rect l="l" t="t" r="r" b="b"/>
            <a:pathLst>
              <a:path w="1909152" h="1940913">
                <a:moveTo>
                  <a:pt x="0" y="0"/>
                </a:moveTo>
                <a:lnTo>
                  <a:pt x="1909152" y="0"/>
                </a:lnTo>
                <a:lnTo>
                  <a:pt x="1909152" y="1940913"/>
                </a:lnTo>
                <a:lnTo>
                  <a:pt x="0" y="1940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57294" y="3390618"/>
            <a:ext cx="7998841" cy="252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✅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Gestion de l’irrigation</a:t>
            </a:r>
            <a:endParaRPr lang="en-US" altLang="fr-FR" sz="320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goutte-à-goutte</a:t>
            </a:r>
            <a:endParaRPr lang="en-US" altLang="fr-FR" sz="320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677435" y="4152651"/>
            <a:ext cx="7880140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✅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Analyse pr</a:t>
            </a: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dictive de l’eau</a:t>
            </a:r>
            <a:endParaRPr lang="en-US" altLang="fr-FR" sz="320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820"/>
              </a:lnSpc>
            </a:pPr>
            <a:endParaRPr lang="en-US" altLang="fr-FR" sz="320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488238" y="653322"/>
            <a:ext cx="9127649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  <a:spcBef>
                <a:spcPct val="0"/>
              </a:spcBef>
            </a:pPr>
            <a:r>
              <a:rPr lang="en-US" altLang="fr-FR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Fonctionnalit</a:t>
            </a:r>
            <a:r>
              <a:rPr lang="en-US" altLang="en-US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é</a:t>
            </a:r>
            <a:r>
              <a:rPr lang="en-US" altLang="fr-FR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 cl</a:t>
            </a:r>
            <a:r>
              <a:rPr lang="en-US" altLang="en-US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é</a:t>
            </a:r>
            <a:r>
              <a:rPr lang="en-US" altLang="fr-FR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</a:t>
            </a:r>
            <a:r>
              <a:rPr lang="fr-FR" altLang="en-US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endParaRPr lang="fr-FR" altLang="en-US" sz="44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078095" y="7084695"/>
            <a:ext cx="7924800" cy="14243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290"/>
              </a:lnSpc>
              <a:spcBef>
                <a:spcPct val="0"/>
              </a:spcBef>
            </a:pPr>
            <a:endParaRPr lang="en-US" altLang="en-US" sz="235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altLang="en-US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✅</a:t>
            </a:r>
            <a:r>
              <a: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Traitements automatiques</a:t>
            </a:r>
            <a:endParaRPr lang="en-US" altLang="fr-FR" sz="32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des cultures</a:t>
            </a:r>
            <a:endParaRPr lang="en-US" altLang="fr-FR" sz="32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290"/>
              </a:lnSpc>
              <a:spcBef>
                <a:spcPct val="0"/>
              </a:spcBef>
            </a:pPr>
            <a:endParaRPr lang="en-US" altLang="fr-FR" sz="32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7" name="Zone de texte 26"/>
          <p:cNvSpPr txBox="1"/>
          <p:nvPr/>
        </p:nvSpPr>
        <p:spPr>
          <a:xfrm>
            <a:off x="7162800" y="2018030"/>
            <a:ext cx="76873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000" b="1"/>
              <a:t>🏆</a:t>
            </a:r>
            <a:r>
              <a:rPr lang="en-US" altLang="fr-FR" sz="3000" b="1"/>
              <a:t> Nos points forts :</a:t>
            </a:r>
            <a:endParaRPr lang="en-US" altLang="fr-FR" sz="3000" b="1"/>
          </a:p>
          <a:p>
            <a:endParaRPr lang="en-US" altLang="fr-FR"/>
          </a:p>
          <a:p>
            <a:endParaRPr lang="en-US" alt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p>
            <a:endParaRPr lang="fr-F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12851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612430"/>
            <a:ext cx="18545020" cy="913430"/>
            <a:chOff x="0" y="0"/>
            <a:chExt cx="4884285" cy="240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240574"/>
            </a:xfrm>
            <a:custGeom>
              <a:avLst/>
              <a:gdLst/>
              <a:ahLst/>
              <a:cxnLst/>
              <a:rect l="l" t="t" r="r" b="b"/>
              <a:pathLst>
                <a:path w="4884285" h="240574">
                  <a:moveTo>
                    <a:pt x="0" y="0"/>
                  </a:moveTo>
                  <a:lnTo>
                    <a:pt x="4884285" y="0"/>
                  </a:lnTo>
                  <a:lnTo>
                    <a:pt x="4884285" y="240574"/>
                  </a:lnTo>
                  <a:lnTo>
                    <a:pt x="0" y="24057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2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27905" y="3538573"/>
            <a:ext cx="7998841" cy="2113215"/>
            <a:chOff x="0" y="0"/>
            <a:chExt cx="2106691" cy="5565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6691" cy="556567"/>
            </a:xfrm>
            <a:custGeom>
              <a:avLst/>
              <a:gdLst/>
              <a:ahLst/>
              <a:cxnLst/>
              <a:rect l="l" t="t" r="r" b="b"/>
              <a:pathLst>
                <a:path w="2106691" h="556567">
                  <a:moveTo>
                    <a:pt x="19358" y="0"/>
                  </a:moveTo>
                  <a:lnTo>
                    <a:pt x="2087333" y="0"/>
                  </a:lnTo>
                  <a:cubicBezTo>
                    <a:pt x="2092467" y="0"/>
                    <a:pt x="2097391" y="2039"/>
                    <a:pt x="2101021" y="5670"/>
                  </a:cubicBezTo>
                  <a:cubicBezTo>
                    <a:pt x="2104651" y="9300"/>
                    <a:pt x="2106691" y="14224"/>
                    <a:pt x="2106691" y="19358"/>
                  </a:cubicBezTo>
                  <a:lnTo>
                    <a:pt x="2106691" y="537209"/>
                  </a:lnTo>
                  <a:cubicBezTo>
                    <a:pt x="2106691" y="542343"/>
                    <a:pt x="2104651" y="547267"/>
                    <a:pt x="2101021" y="550897"/>
                  </a:cubicBezTo>
                  <a:cubicBezTo>
                    <a:pt x="2097391" y="554528"/>
                    <a:pt x="2092467" y="556567"/>
                    <a:pt x="2087333" y="556567"/>
                  </a:cubicBezTo>
                  <a:lnTo>
                    <a:pt x="19358" y="556567"/>
                  </a:lnTo>
                  <a:cubicBezTo>
                    <a:pt x="14224" y="556567"/>
                    <a:pt x="9300" y="554528"/>
                    <a:pt x="5670" y="550897"/>
                  </a:cubicBezTo>
                  <a:cubicBezTo>
                    <a:pt x="2039" y="547267"/>
                    <a:pt x="0" y="542343"/>
                    <a:pt x="0" y="537209"/>
                  </a:cubicBezTo>
                  <a:lnTo>
                    <a:pt x="0" y="19358"/>
                  </a:lnTo>
                  <a:cubicBezTo>
                    <a:pt x="0" y="14224"/>
                    <a:pt x="2039" y="9300"/>
                    <a:pt x="5670" y="5670"/>
                  </a:cubicBezTo>
                  <a:cubicBezTo>
                    <a:pt x="9300" y="2039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06691" cy="594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4134" y="3488036"/>
            <a:ext cx="7998841" cy="2163753"/>
            <a:chOff x="0" y="0"/>
            <a:chExt cx="2106691" cy="5698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6691" cy="569877"/>
            </a:xfrm>
            <a:custGeom>
              <a:avLst/>
              <a:gdLst/>
              <a:ahLst/>
              <a:cxnLst/>
              <a:rect l="l" t="t" r="r" b="b"/>
              <a:pathLst>
                <a:path w="2106691" h="569877">
                  <a:moveTo>
                    <a:pt x="19358" y="0"/>
                  </a:moveTo>
                  <a:lnTo>
                    <a:pt x="2087333" y="0"/>
                  </a:lnTo>
                  <a:cubicBezTo>
                    <a:pt x="2092467" y="0"/>
                    <a:pt x="2097391" y="2039"/>
                    <a:pt x="2101021" y="5670"/>
                  </a:cubicBezTo>
                  <a:cubicBezTo>
                    <a:pt x="2104651" y="9300"/>
                    <a:pt x="2106691" y="14224"/>
                    <a:pt x="2106691" y="19358"/>
                  </a:cubicBezTo>
                  <a:lnTo>
                    <a:pt x="2106691" y="550520"/>
                  </a:lnTo>
                  <a:cubicBezTo>
                    <a:pt x="2106691" y="555654"/>
                    <a:pt x="2104651" y="560577"/>
                    <a:pt x="2101021" y="564208"/>
                  </a:cubicBezTo>
                  <a:cubicBezTo>
                    <a:pt x="2097391" y="567838"/>
                    <a:pt x="2092467" y="569877"/>
                    <a:pt x="2087333" y="569877"/>
                  </a:cubicBezTo>
                  <a:lnTo>
                    <a:pt x="19358" y="569877"/>
                  </a:lnTo>
                  <a:cubicBezTo>
                    <a:pt x="14224" y="569877"/>
                    <a:pt x="9300" y="567838"/>
                    <a:pt x="5670" y="564208"/>
                  </a:cubicBezTo>
                  <a:cubicBezTo>
                    <a:pt x="2039" y="560577"/>
                    <a:pt x="0" y="555654"/>
                    <a:pt x="0" y="550520"/>
                  </a:cubicBezTo>
                  <a:lnTo>
                    <a:pt x="0" y="19358"/>
                  </a:lnTo>
                  <a:cubicBezTo>
                    <a:pt x="0" y="14224"/>
                    <a:pt x="2039" y="9300"/>
                    <a:pt x="5670" y="5670"/>
                  </a:cubicBezTo>
                  <a:cubicBezTo>
                    <a:pt x="9300" y="2039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06691" cy="60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470889" y="2539170"/>
            <a:ext cx="311712" cy="31171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41107" y="6911864"/>
            <a:ext cx="7998841" cy="2163753"/>
            <a:chOff x="0" y="0"/>
            <a:chExt cx="2106691" cy="5698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06691" cy="569877"/>
            </a:xfrm>
            <a:custGeom>
              <a:avLst/>
              <a:gdLst/>
              <a:ahLst/>
              <a:cxnLst/>
              <a:rect l="l" t="t" r="r" b="b"/>
              <a:pathLst>
                <a:path w="2106691" h="569877">
                  <a:moveTo>
                    <a:pt x="19358" y="0"/>
                  </a:moveTo>
                  <a:lnTo>
                    <a:pt x="2087333" y="0"/>
                  </a:lnTo>
                  <a:cubicBezTo>
                    <a:pt x="2092467" y="0"/>
                    <a:pt x="2097391" y="2039"/>
                    <a:pt x="2101021" y="5670"/>
                  </a:cubicBezTo>
                  <a:cubicBezTo>
                    <a:pt x="2104651" y="9300"/>
                    <a:pt x="2106691" y="14224"/>
                    <a:pt x="2106691" y="19358"/>
                  </a:cubicBezTo>
                  <a:lnTo>
                    <a:pt x="2106691" y="550520"/>
                  </a:lnTo>
                  <a:cubicBezTo>
                    <a:pt x="2106691" y="555654"/>
                    <a:pt x="2104651" y="560577"/>
                    <a:pt x="2101021" y="564208"/>
                  </a:cubicBezTo>
                  <a:cubicBezTo>
                    <a:pt x="2097391" y="567838"/>
                    <a:pt x="2092467" y="569877"/>
                    <a:pt x="2087333" y="569877"/>
                  </a:cubicBezTo>
                  <a:lnTo>
                    <a:pt x="19358" y="569877"/>
                  </a:lnTo>
                  <a:cubicBezTo>
                    <a:pt x="14224" y="569877"/>
                    <a:pt x="9300" y="567838"/>
                    <a:pt x="5670" y="564208"/>
                  </a:cubicBezTo>
                  <a:cubicBezTo>
                    <a:pt x="2039" y="560577"/>
                    <a:pt x="0" y="555654"/>
                    <a:pt x="0" y="550520"/>
                  </a:cubicBezTo>
                  <a:lnTo>
                    <a:pt x="0" y="19358"/>
                  </a:lnTo>
                  <a:cubicBezTo>
                    <a:pt x="0" y="14224"/>
                    <a:pt x="2039" y="9300"/>
                    <a:pt x="5670" y="5670"/>
                  </a:cubicBezTo>
                  <a:cubicBezTo>
                    <a:pt x="9300" y="2039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106691" cy="60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28700" y="927998"/>
            <a:ext cx="1909152" cy="1940913"/>
          </a:xfrm>
          <a:custGeom>
            <a:avLst/>
            <a:gdLst/>
            <a:ahLst/>
            <a:cxnLst/>
            <a:rect l="l" t="t" r="r" b="b"/>
            <a:pathLst>
              <a:path w="1909152" h="1940913">
                <a:moveTo>
                  <a:pt x="0" y="0"/>
                </a:moveTo>
                <a:lnTo>
                  <a:pt x="1909152" y="0"/>
                </a:lnTo>
                <a:lnTo>
                  <a:pt x="1909152" y="1940913"/>
                </a:lnTo>
                <a:lnTo>
                  <a:pt x="0" y="1940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74134" y="3500473"/>
            <a:ext cx="7998841" cy="210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compl</a:t>
            </a:r>
            <a:r>
              <a:rPr lang="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è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te et int</a:t>
            </a: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gr</a:t>
            </a: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e</a:t>
            </a:r>
            <a:endParaRPr lang="en-US" altLang="fr-FR" sz="320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677435" y="4152651"/>
            <a:ext cx="7880140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Co</a:t>
            </a:r>
            <a:r>
              <a:rPr lang="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û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t r</a:t>
            </a: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duit gr</a:t>
            </a: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â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ce à l’</a:t>
            </a: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nergie solaire</a:t>
            </a:r>
            <a:endParaRPr lang="en-US" altLang="fr-FR" sz="320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820"/>
              </a:lnSpc>
            </a:pPr>
            <a:endParaRPr lang="en-US" altLang="fr-FR" sz="235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820"/>
              </a:lnSpc>
            </a:pPr>
            <a:endParaRPr lang="en-US" altLang="fr-FR" sz="235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488238" y="653322"/>
            <a:ext cx="9127649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  <a:spcBef>
                <a:spcPct val="0"/>
              </a:spcBef>
            </a:pPr>
            <a:r>
              <a:rPr lang="en-US" altLang="fr-FR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Fonctionnalit</a:t>
            </a:r>
            <a:r>
              <a:rPr lang="en-US" altLang="en-US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é</a:t>
            </a:r>
            <a:r>
              <a:rPr lang="en-US" altLang="fr-FR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 cl</a:t>
            </a:r>
            <a:r>
              <a:rPr lang="en-US" altLang="en-US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é</a:t>
            </a:r>
            <a:r>
              <a:rPr lang="en-US" altLang="fr-FR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</a:t>
            </a:r>
            <a:r>
              <a:rPr lang="fr-FR" altLang="en-US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endParaRPr lang="fr-FR" altLang="en-US" sz="44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078095" y="7084695"/>
            <a:ext cx="7924800" cy="14243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290"/>
              </a:lnSpc>
              <a:spcBef>
                <a:spcPct val="0"/>
              </a:spcBef>
            </a:pPr>
            <a:endParaRPr lang="en-US" altLang="fr-FR" sz="32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Stockage s</a:t>
            </a:r>
            <a:r>
              <a:rPr lang="en-US" altLang="en-US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é</a:t>
            </a:r>
            <a:r>
              <a: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curis</a:t>
            </a:r>
            <a:r>
              <a:rPr lang="en-US" altLang="en-US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é</a:t>
            </a:r>
            <a:r>
              <a: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des donn</a:t>
            </a:r>
            <a:r>
              <a:rPr lang="en-US" altLang="en-US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é</a:t>
            </a:r>
            <a:r>
              <a: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es (blockchain)</a:t>
            </a:r>
            <a:endParaRPr lang="en-US" altLang="fr-FR" sz="32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7" name="TextBox 15"/>
          <p:cNvSpPr txBox="1"/>
          <p:nvPr/>
        </p:nvSpPr>
        <p:spPr>
          <a:xfrm rot="20326892">
            <a:off x="1025590" y="-6314147"/>
            <a:ext cx="16201408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endParaRPr lang="en-US" sz="7800" b="1" spc="-39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7800"/>
              </a:lnSpc>
            </a:pPr>
            <a:endParaRPr lang="en-US" sz="7800" b="1" spc="-39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7" name="Zone de texte 26"/>
          <p:cNvSpPr txBox="1"/>
          <p:nvPr/>
        </p:nvSpPr>
        <p:spPr>
          <a:xfrm>
            <a:off x="7162800" y="2018030"/>
            <a:ext cx="7687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🛡</a:t>
            </a:r>
            <a:r>
              <a:rPr lang="" altLang="en-US"/>
              <a:t>️</a:t>
            </a:r>
            <a:r>
              <a:rPr lang="en-US" altLang="fr-FR"/>
              <a:t> Par rapport aux concurrents :</a:t>
            </a:r>
            <a:endParaRPr lang="en-US" altLang="fr-FR"/>
          </a:p>
          <a:p>
            <a:endParaRPr lang="en-US" altLang="fr-FR"/>
          </a:p>
          <a:p>
            <a:endParaRPr lang="en-US" altLang="fr-FR"/>
          </a:p>
          <a:p>
            <a:endParaRPr lang="en-US" altLang="fr-FR"/>
          </a:p>
        </p:txBody>
      </p:sp>
      <p:sp>
        <p:nvSpPr>
          <p:cNvPr id="28" name="Zone de texte 27"/>
          <p:cNvSpPr txBox="1"/>
          <p:nvPr/>
        </p:nvSpPr>
        <p:spPr>
          <a:xfrm>
            <a:off x="21457920" y="636016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fr-F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9235" y="1914960"/>
            <a:ext cx="7518845" cy="1459700"/>
            <a:chOff x="0" y="0"/>
            <a:chExt cx="1980272" cy="3844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80272" cy="384448"/>
            </a:xfrm>
            <a:custGeom>
              <a:avLst/>
              <a:gdLst/>
              <a:ahLst/>
              <a:cxnLst/>
              <a:rect l="l" t="t" r="r" b="b"/>
              <a:pathLst>
                <a:path w="1980272" h="384448">
                  <a:moveTo>
                    <a:pt x="20593" y="0"/>
                  </a:moveTo>
                  <a:lnTo>
                    <a:pt x="1959678" y="0"/>
                  </a:lnTo>
                  <a:cubicBezTo>
                    <a:pt x="1965140" y="0"/>
                    <a:pt x="1970378" y="2170"/>
                    <a:pt x="1974240" y="6032"/>
                  </a:cubicBezTo>
                  <a:cubicBezTo>
                    <a:pt x="1978102" y="9894"/>
                    <a:pt x="1980272" y="15132"/>
                    <a:pt x="1980272" y="20593"/>
                  </a:cubicBezTo>
                  <a:lnTo>
                    <a:pt x="1980272" y="363854"/>
                  </a:lnTo>
                  <a:cubicBezTo>
                    <a:pt x="1980272" y="369316"/>
                    <a:pt x="1978102" y="374554"/>
                    <a:pt x="1974240" y="378416"/>
                  </a:cubicBezTo>
                  <a:cubicBezTo>
                    <a:pt x="1970378" y="382278"/>
                    <a:pt x="1965140" y="384448"/>
                    <a:pt x="1959678" y="384448"/>
                  </a:cubicBezTo>
                  <a:lnTo>
                    <a:pt x="20593" y="384448"/>
                  </a:lnTo>
                  <a:cubicBezTo>
                    <a:pt x="15132" y="384448"/>
                    <a:pt x="9894" y="382278"/>
                    <a:pt x="6032" y="378416"/>
                  </a:cubicBezTo>
                  <a:cubicBezTo>
                    <a:pt x="2170" y="374554"/>
                    <a:pt x="0" y="369316"/>
                    <a:pt x="0" y="363854"/>
                  </a:cubicBezTo>
                  <a:lnTo>
                    <a:pt x="0" y="20593"/>
                  </a:lnTo>
                  <a:cubicBezTo>
                    <a:pt x="0" y="15132"/>
                    <a:pt x="2170" y="9894"/>
                    <a:pt x="6032" y="6032"/>
                  </a:cubicBezTo>
                  <a:cubicBezTo>
                    <a:pt x="9894" y="2170"/>
                    <a:pt x="15132" y="0"/>
                    <a:pt x="20593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80272" cy="422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zh-CN" altLang="en-US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🚀</a:t>
              </a:r>
              <a:r>
                <a:rPr lang="en-US" altLang="fr-FR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2025 : Lancement local</a:t>
              </a:r>
              <a:endPara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49044" y="6003810"/>
            <a:ext cx="7628066" cy="1604361"/>
            <a:chOff x="-28766" y="-12177"/>
            <a:chExt cx="2009038" cy="4225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0272" cy="384448"/>
            </a:xfrm>
            <a:custGeom>
              <a:avLst/>
              <a:gdLst/>
              <a:ahLst/>
              <a:cxnLst/>
              <a:rect l="l" t="t" r="r" b="b"/>
              <a:pathLst>
                <a:path w="1980272" h="384448">
                  <a:moveTo>
                    <a:pt x="20593" y="0"/>
                  </a:moveTo>
                  <a:lnTo>
                    <a:pt x="1959678" y="0"/>
                  </a:lnTo>
                  <a:cubicBezTo>
                    <a:pt x="1965140" y="0"/>
                    <a:pt x="1970378" y="2170"/>
                    <a:pt x="1974240" y="6032"/>
                  </a:cubicBezTo>
                  <a:cubicBezTo>
                    <a:pt x="1978102" y="9894"/>
                    <a:pt x="1980272" y="15132"/>
                    <a:pt x="1980272" y="20593"/>
                  </a:cubicBezTo>
                  <a:lnTo>
                    <a:pt x="1980272" y="363854"/>
                  </a:lnTo>
                  <a:cubicBezTo>
                    <a:pt x="1980272" y="369316"/>
                    <a:pt x="1978102" y="374554"/>
                    <a:pt x="1974240" y="378416"/>
                  </a:cubicBezTo>
                  <a:cubicBezTo>
                    <a:pt x="1970378" y="382278"/>
                    <a:pt x="1965140" y="384448"/>
                    <a:pt x="1959678" y="384448"/>
                  </a:cubicBezTo>
                  <a:lnTo>
                    <a:pt x="20593" y="384448"/>
                  </a:lnTo>
                  <a:cubicBezTo>
                    <a:pt x="15132" y="384448"/>
                    <a:pt x="9894" y="382278"/>
                    <a:pt x="6032" y="378416"/>
                  </a:cubicBezTo>
                  <a:cubicBezTo>
                    <a:pt x="2170" y="374554"/>
                    <a:pt x="0" y="369316"/>
                    <a:pt x="0" y="363854"/>
                  </a:cubicBezTo>
                  <a:lnTo>
                    <a:pt x="0" y="20593"/>
                  </a:lnTo>
                  <a:cubicBezTo>
                    <a:pt x="0" y="15132"/>
                    <a:pt x="2170" y="9894"/>
                    <a:pt x="6032" y="6032"/>
                  </a:cubicBezTo>
                  <a:cubicBezTo>
                    <a:pt x="9894" y="2170"/>
                    <a:pt x="15132" y="0"/>
                    <a:pt x="20593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-28766" y="-12177"/>
              <a:ext cx="1980272" cy="422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zh-CN" altLang="en-US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📡</a:t>
              </a:r>
              <a:r>
                <a:rPr lang="en-US" altLang="fr-FR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2027 : Exportation Afrique/Moyen-Orient</a:t>
              </a:r>
              <a:endPara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39457" y="3950950"/>
            <a:ext cx="7518845" cy="1459700"/>
            <a:chOff x="0" y="0"/>
            <a:chExt cx="1980272" cy="3844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80272" cy="384448"/>
            </a:xfrm>
            <a:custGeom>
              <a:avLst/>
              <a:gdLst/>
              <a:ahLst/>
              <a:cxnLst/>
              <a:rect l="l" t="t" r="r" b="b"/>
              <a:pathLst>
                <a:path w="1980272" h="384448">
                  <a:moveTo>
                    <a:pt x="20593" y="0"/>
                  </a:moveTo>
                  <a:lnTo>
                    <a:pt x="1959678" y="0"/>
                  </a:lnTo>
                  <a:cubicBezTo>
                    <a:pt x="1965140" y="0"/>
                    <a:pt x="1970378" y="2170"/>
                    <a:pt x="1974240" y="6032"/>
                  </a:cubicBezTo>
                  <a:cubicBezTo>
                    <a:pt x="1978102" y="9894"/>
                    <a:pt x="1980272" y="15132"/>
                    <a:pt x="1980272" y="20593"/>
                  </a:cubicBezTo>
                  <a:lnTo>
                    <a:pt x="1980272" y="363854"/>
                  </a:lnTo>
                  <a:cubicBezTo>
                    <a:pt x="1980272" y="369316"/>
                    <a:pt x="1978102" y="374554"/>
                    <a:pt x="1974240" y="378416"/>
                  </a:cubicBezTo>
                  <a:cubicBezTo>
                    <a:pt x="1970378" y="382278"/>
                    <a:pt x="1965140" y="384448"/>
                    <a:pt x="1959678" y="384448"/>
                  </a:cubicBezTo>
                  <a:lnTo>
                    <a:pt x="20593" y="384448"/>
                  </a:lnTo>
                  <a:cubicBezTo>
                    <a:pt x="15132" y="384448"/>
                    <a:pt x="9894" y="382278"/>
                    <a:pt x="6032" y="378416"/>
                  </a:cubicBezTo>
                  <a:cubicBezTo>
                    <a:pt x="2170" y="374554"/>
                    <a:pt x="0" y="369316"/>
                    <a:pt x="0" y="363854"/>
                  </a:cubicBezTo>
                  <a:lnTo>
                    <a:pt x="0" y="20593"/>
                  </a:lnTo>
                  <a:cubicBezTo>
                    <a:pt x="0" y="15132"/>
                    <a:pt x="2170" y="9894"/>
                    <a:pt x="6032" y="6032"/>
                  </a:cubicBezTo>
                  <a:cubicBezTo>
                    <a:pt x="9894" y="2170"/>
                    <a:pt x="15132" y="0"/>
                    <a:pt x="20593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80272" cy="422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zh-CN" altLang="en-US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🌍</a:t>
              </a:r>
              <a:r>
                <a:rPr lang="en-US" altLang="fr-FR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2026 : Partenariats r</a:t>
              </a:r>
              <a:r>
                <a:rPr lang="en-US" altLang="en-US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é</a:t>
              </a:r>
              <a:r>
                <a:rPr lang="en-US" altLang="fr-FR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gionaux</a:t>
              </a:r>
              <a:endPara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1178225">
            <a:off x="1353491" y="3798697"/>
            <a:ext cx="2257958" cy="1634197"/>
          </a:xfrm>
          <a:custGeom>
            <a:avLst/>
            <a:gdLst/>
            <a:ahLst/>
            <a:cxnLst/>
            <a:rect l="l" t="t" r="r" b="b"/>
            <a:pathLst>
              <a:path w="2257958" h="1634197">
                <a:moveTo>
                  <a:pt x="0" y="0"/>
                </a:moveTo>
                <a:lnTo>
                  <a:pt x="2257957" y="0"/>
                </a:lnTo>
                <a:lnTo>
                  <a:pt x="2257957" y="1634197"/>
                </a:lnTo>
                <a:lnTo>
                  <a:pt x="0" y="1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178225">
            <a:off x="4857643" y="5929224"/>
            <a:ext cx="2257958" cy="1634197"/>
          </a:xfrm>
          <a:custGeom>
            <a:avLst/>
            <a:gdLst/>
            <a:ahLst/>
            <a:cxnLst/>
            <a:rect l="l" t="t" r="r" b="b"/>
            <a:pathLst>
              <a:path w="2257958" h="1634197">
                <a:moveTo>
                  <a:pt x="0" y="0"/>
                </a:moveTo>
                <a:lnTo>
                  <a:pt x="2257958" y="0"/>
                </a:lnTo>
                <a:lnTo>
                  <a:pt x="2257958" y="1634197"/>
                </a:lnTo>
                <a:lnTo>
                  <a:pt x="0" y="1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fr-FR" altLang="en-US"/>
          </a:p>
        </p:txBody>
      </p:sp>
      <p:sp>
        <p:nvSpPr>
          <p:cNvPr id="23" name="Freeform 23"/>
          <p:cNvSpPr/>
          <p:nvPr/>
        </p:nvSpPr>
        <p:spPr>
          <a:xfrm>
            <a:off x="11888007" y="3798550"/>
            <a:ext cx="978603" cy="2057400"/>
          </a:xfrm>
          <a:custGeom>
            <a:avLst/>
            <a:gdLst/>
            <a:ahLst/>
            <a:cxnLst/>
            <a:rect l="l" t="t" r="r" b="b"/>
            <a:pathLst>
              <a:path w="978603" h="2057400">
                <a:moveTo>
                  <a:pt x="0" y="0"/>
                </a:moveTo>
                <a:lnTo>
                  <a:pt x="978603" y="0"/>
                </a:lnTo>
                <a:lnTo>
                  <a:pt x="97860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668520" y="5014520"/>
            <a:ext cx="2673572" cy="2827930"/>
          </a:xfrm>
          <a:custGeom>
            <a:avLst/>
            <a:gdLst/>
            <a:ahLst/>
            <a:cxnLst/>
            <a:rect l="l" t="t" r="r" b="b"/>
            <a:pathLst>
              <a:path w="2673572" h="2827930">
                <a:moveTo>
                  <a:pt x="0" y="0"/>
                </a:moveTo>
                <a:lnTo>
                  <a:pt x="2673573" y="0"/>
                </a:lnTo>
                <a:lnTo>
                  <a:pt x="2673573" y="2827930"/>
                </a:lnTo>
                <a:lnTo>
                  <a:pt x="0" y="282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697889" y="266900"/>
            <a:ext cx="2352896" cy="2370676"/>
          </a:xfrm>
          <a:custGeom>
            <a:avLst/>
            <a:gdLst/>
            <a:ahLst/>
            <a:cxnLst/>
            <a:rect l="l" t="t" r="r" b="b"/>
            <a:pathLst>
              <a:path w="2352896" h="2370676">
                <a:moveTo>
                  <a:pt x="0" y="0"/>
                </a:moveTo>
                <a:lnTo>
                  <a:pt x="2352896" y="0"/>
                </a:lnTo>
                <a:lnTo>
                  <a:pt x="2352896" y="2370676"/>
                </a:lnTo>
                <a:lnTo>
                  <a:pt x="0" y="2370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>
            <a:endParaRPr lang="fr-F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212855" y="615991"/>
            <a:ext cx="16119309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altLang="fr-FR" sz="7000" b="1" u="none" strike="noStrike" spc="-34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Feuille de route (Roadmap)</a:t>
            </a:r>
            <a:endParaRPr lang="en-US" altLang="fr-FR" sz="7000" b="1" u="none" strike="noStrike" spc="-34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8" name="Group 15"/>
          <p:cNvGrpSpPr/>
          <p:nvPr/>
        </p:nvGrpSpPr>
        <p:grpSpPr>
          <a:xfrm>
            <a:off x="10714164" y="8141220"/>
            <a:ext cx="7628066" cy="1604361"/>
            <a:chOff x="-28766" y="-12177"/>
            <a:chExt cx="2009038" cy="422548"/>
          </a:xfrm>
        </p:grpSpPr>
        <p:sp>
          <p:nvSpPr>
            <p:cNvPr id="29" name="Freeform 16"/>
            <p:cNvSpPr/>
            <p:nvPr/>
          </p:nvSpPr>
          <p:spPr>
            <a:xfrm>
              <a:off x="0" y="0"/>
              <a:ext cx="1980272" cy="384448"/>
            </a:xfrm>
            <a:custGeom>
              <a:avLst/>
              <a:gdLst/>
              <a:ahLst/>
              <a:cxnLst/>
              <a:rect l="l" t="t" r="r" b="b"/>
              <a:pathLst>
                <a:path w="1980272" h="384448">
                  <a:moveTo>
                    <a:pt x="20593" y="0"/>
                  </a:moveTo>
                  <a:lnTo>
                    <a:pt x="1959678" y="0"/>
                  </a:lnTo>
                  <a:cubicBezTo>
                    <a:pt x="1965140" y="0"/>
                    <a:pt x="1970378" y="2170"/>
                    <a:pt x="1974240" y="6032"/>
                  </a:cubicBezTo>
                  <a:cubicBezTo>
                    <a:pt x="1978102" y="9894"/>
                    <a:pt x="1980272" y="15132"/>
                    <a:pt x="1980272" y="20593"/>
                  </a:cubicBezTo>
                  <a:lnTo>
                    <a:pt x="1980272" y="363854"/>
                  </a:lnTo>
                  <a:cubicBezTo>
                    <a:pt x="1980272" y="369316"/>
                    <a:pt x="1978102" y="374554"/>
                    <a:pt x="1974240" y="378416"/>
                  </a:cubicBezTo>
                  <a:cubicBezTo>
                    <a:pt x="1970378" y="382278"/>
                    <a:pt x="1965140" y="384448"/>
                    <a:pt x="1959678" y="384448"/>
                  </a:cubicBezTo>
                  <a:lnTo>
                    <a:pt x="20593" y="384448"/>
                  </a:lnTo>
                  <a:cubicBezTo>
                    <a:pt x="15132" y="384448"/>
                    <a:pt x="9894" y="382278"/>
                    <a:pt x="6032" y="378416"/>
                  </a:cubicBezTo>
                  <a:cubicBezTo>
                    <a:pt x="2170" y="374554"/>
                    <a:pt x="0" y="369316"/>
                    <a:pt x="0" y="363854"/>
                  </a:cubicBezTo>
                  <a:lnTo>
                    <a:pt x="0" y="20593"/>
                  </a:lnTo>
                  <a:cubicBezTo>
                    <a:pt x="0" y="15132"/>
                    <a:pt x="2170" y="9894"/>
                    <a:pt x="6032" y="6032"/>
                  </a:cubicBezTo>
                  <a:cubicBezTo>
                    <a:pt x="9894" y="2170"/>
                    <a:pt x="15132" y="0"/>
                    <a:pt x="20593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30" name="TextBox 17"/>
            <p:cNvSpPr txBox="1"/>
            <p:nvPr/>
          </p:nvSpPr>
          <p:spPr>
            <a:xfrm>
              <a:off x="-28766" y="-12177"/>
              <a:ext cx="1980272" cy="42254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  <a:endParaRPr lang="zh-CN" altLang="en-US" sz="2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3360"/>
                </a:lnSpc>
              </a:pPr>
              <a:r>
                <a:rPr lang="zh-CN" altLang="en-US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🔗</a:t>
              </a:r>
              <a:r>
                <a:rPr lang="en-US" altLang="fr-FR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2028–2029 : Int</a:t>
              </a:r>
              <a:r>
                <a:rPr lang="en-US" altLang="en-US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é</a:t>
              </a:r>
              <a:r>
                <a:rPr lang="en-US" altLang="fr-FR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gration compl</a:t>
              </a:r>
              <a:r>
                <a:rPr lang="" altLang="en-US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è</a:t>
              </a:r>
              <a:r>
                <a:rPr lang="en-US" altLang="fr-FR" sz="32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te Hedera Blockchain</a:t>
              </a:r>
              <a:endPara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3360"/>
                </a:lnSpc>
              </a:pPr>
              <a:endParaRPr lang="en-US" altLang="fr-FR" sz="2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3360"/>
                </a:lnSpc>
              </a:pPr>
              <a:endParaRPr lang="en-US" altLang="fr-FR" sz="2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31" name="Freeform 22"/>
          <p:cNvSpPr/>
          <p:nvPr/>
        </p:nvSpPr>
        <p:spPr>
          <a:xfrm rot="1178225">
            <a:off x="8591443" y="7861529"/>
            <a:ext cx="2257958" cy="1634197"/>
          </a:xfrm>
          <a:custGeom>
            <a:avLst/>
            <a:gdLst/>
            <a:ahLst/>
            <a:cxnLst/>
            <a:rect l="l" t="t" r="r" b="b"/>
            <a:pathLst>
              <a:path w="2257958" h="1634197">
                <a:moveTo>
                  <a:pt x="0" y="0"/>
                </a:moveTo>
                <a:lnTo>
                  <a:pt x="2257958" y="0"/>
                </a:lnTo>
                <a:lnTo>
                  <a:pt x="2257958" y="1634197"/>
                </a:lnTo>
                <a:lnTo>
                  <a:pt x="0" y="1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fr-F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0327" y="2408980"/>
            <a:ext cx="17047345" cy="6231346"/>
            <a:chOff x="0" y="-295275"/>
            <a:chExt cx="4489836" cy="1641177"/>
          </a:xfrm>
        </p:grpSpPr>
        <p:sp>
          <p:nvSpPr>
            <p:cNvPr id="13" name="Freeform 13"/>
            <p:cNvSpPr/>
            <p:nvPr/>
          </p:nvSpPr>
          <p:spPr>
            <a:xfrm>
              <a:off x="0" y="53800"/>
              <a:ext cx="4489836" cy="1167485"/>
            </a:xfrm>
            <a:custGeom>
              <a:avLst/>
              <a:gdLst/>
              <a:ahLst/>
              <a:cxnLst/>
              <a:rect l="l" t="t" r="r" b="b"/>
              <a:pathLst>
                <a:path w="4489836" h="1345902">
                  <a:moveTo>
                    <a:pt x="9083" y="0"/>
                  </a:moveTo>
                  <a:lnTo>
                    <a:pt x="4480753" y="0"/>
                  </a:lnTo>
                  <a:cubicBezTo>
                    <a:pt x="4483162" y="0"/>
                    <a:pt x="4485472" y="957"/>
                    <a:pt x="4487175" y="2660"/>
                  </a:cubicBezTo>
                  <a:cubicBezTo>
                    <a:pt x="4488879" y="4364"/>
                    <a:pt x="4489836" y="6674"/>
                    <a:pt x="4489836" y="9083"/>
                  </a:cubicBezTo>
                  <a:lnTo>
                    <a:pt x="4489836" y="1336819"/>
                  </a:lnTo>
                  <a:cubicBezTo>
                    <a:pt x="4489836" y="1339228"/>
                    <a:pt x="4488879" y="1341539"/>
                    <a:pt x="4487175" y="1343242"/>
                  </a:cubicBezTo>
                  <a:cubicBezTo>
                    <a:pt x="4485472" y="1344945"/>
                    <a:pt x="4483162" y="1345902"/>
                    <a:pt x="4480753" y="1345902"/>
                  </a:cubicBezTo>
                  <a:lnTo>
                    <a:pt x="9083" y="1345902"/>
                  </a:lnTo>
                  <a:cubicBezTo>
                    <a:pt x="6674" y="1345902"/>
                    <a:pt x="4364" y="1344945"/>
                    <a:pt x="2660" y="1343242"/>
                  </a:cubicBezTo>
                  <a:cubicBezTo>
                    <a:pt x="957" y="1341539"/>
                    <a:pt x="0" y="1339228"/>
                    <a:pt x="0" y="1336819"/>
                  </a:cubicBezTo>
                  <a:lnTo>
                    <a:pt x="0" y="9083"/>
                  </a:lnTo>
                  <a:cubicBezTo>
                    <a:pt x="0" y="6674"/>
                    <a:pt x="957" y="4364"/>
                    <a:pt x="2660" y="2660"/>
                  </a:cubicBezTo>
                  <a:cubicBezTo>
                    <a:pt x="4364" y="957"/>
                    <a:pt x="6674" y="0"/>
                    <a:pt x="9083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95275"/>
              <a:ext cx="4489836" cy="1641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7675"/>
                </a:lnSpc>
              </a:pP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571500" indent="-571500" algn="l">
                <a:lnSpc>
                  <a:spcPts val="7675"/>
                </a:lnSpc>
                <a:buFont typeface="Arial" panose="020B0604020202020204" pitchFamily="34" charset="0"/>
                <a:buChar char="•"/>
              </a:pPr>
              <a:r>
                <a:rPr lang="zh-CN" altLang="en-US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🌟</a:t>
              </a: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Solaris Pro = L’avenir de l’agriculture durable</a:t>
              </a: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571500" indent="-571500" algn="l">
                <a:lnSpc>
                  <a:spcPts val="7675"/>
                </a:lnSpc>
                <a:buFont typeface="Arial" panose="020B0604020202020204" pitchFamily="34" charset="0"/>
                <a:buChar char="•"/>
              </a:pPr>
              <a:r>
                <a:rPr lang="zh-CN" altLang="en-US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👥</a:t>
              </a: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</a:t>
              </a:r>
              <a:r>
                <a:rPr lang="" altLang="en-US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É</a:t>
              </a: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quipe motiv</a:t>
              </a:r>
              <a:r>
                <a:rPr lang="en-US" altLang="en-US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é</a:t>
              </a: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e &amp; comp</a:t>
              </a:r>
              <a:r>
                <a:rPr lang="en-US" altLang="en-US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é</a:t>
              </a: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tente</a:t>
              </a: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571500" indent="-571500" algn="l">
                <a:lnSpc>
                  <a:spcPts val="7675"/>
                </a:lnSpc>
                <a:buFont typeface="Arial" panose="020B0604020202020204" pitchFamily="34" charset="0"/>
                <a:buChar char="•"/>
              </a:pPr>
              <a:r>
                <a:rPr lang="en-US" altLang="en-US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✅</a:t>
              </a: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Pr</a:t>
              </a:r>
              <a:r>
                <a:rPr lang="en-US" altLang="en-US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ê</a:t>
              </a: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te à impacter le monde agricole</a:t>
              </a: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indent="0" algn="l">
                <a:lnSpc>
                  <a:spcPts val="7675"/>
                </a:lnSpc>
                <a:buFont typeface="Arial" panose="020B0604020202020204" pitchFamily="34" charset="0"/>
                <a:buNone/>
              </a:pP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25710" y="540703"/>
            <a:ext cx="13693599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 &amp; </a:t>
            </a:r>
            <a:r>
              <a:rPr lang="" altLang="en-US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quipe</a:t>
            </a:r>
            <a:endParaRPr lang="en-US" altLang="fr-FR" sz="8800" b="1" spc="-43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356402"/>
            <a:ext cx="16230600" cy="6901898"/>
            <a:chOff x="0" y="0"/>
            <a:chExt cx="4274726" cy="18177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1817784"/>
            </a:xfrm>
            <a:custGeom>
              <a:avLst/>
              <a:gdLst/>
              <a:ahLst/>
              <a:cxnLst/>
              <a:rect l="l" t="t" r="r" b="b"/>
              <a:pathLst>
                <a:path w="4274726" h="1817784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08244"/>
                  </a:lnTo>
                  <a:cubicBezTo>
                    <a:pt x="4274726" y="1810774"/>
                    <a:pt x="4273721" y="1813201"/>
                    <a:pt x="4271932" y="1814990"/>
                  </a:cubicBezTo>
                  <a:cubicBezTo>
                    <a:pt x="4270143" y="1816779"/>
                    <a:pt x="4267716" y="1817784"/>
                    <a:pt x="4265186" y="1817784"/>
                  </a:cubicBezTo>
                  <a:lnTo>
                    <a:pt x="9540" y="1817784"/>
                  </a:lnTo>
                  <a:cubicBezTo>
                    <a:pt x="4271" y="1817784"/>
                    <a:pt x="0" y="1813513"/>
                    <a:pt x="0" y="1808244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52400"/>
              <a:ext cx="4274726" cy="1970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4955"/>
                </a:lnSpc>
              </a:pPr>
              <a:r>
                <a:rPr lang="en-US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Rayen Ben Hamed - Habib Away - Ala Ameur - Rayen </a:t>
              </a:r>
              <a:r>
                <a:rPr lang="en-US" sz="2800" b="1" dirty="0" err="1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Bargaoui</a:t>
              </a:r>
              <a:r>
                <a:rPr lang="en-US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 </a:t>
              </a:r>
              <a:endParaRPr lang="en-US" sz="28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just">
                <a:lnSpc>
                  <a:spcPts val="4955"/>
                </a:lnSpc>
              </a:pPr>
              <a:r>
                <a:rPr lang="en-US" altLang="fr-FR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PDG de SOLARIS PRO</a:t>
              </a:r>
              <a:endParaRPr lang="en-US" altLang="fr-FR" sz="28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just">
                <a:lnSpc>
                  <a:spcPts val="4955"/>
                </a:lnSpc>
              </a:pPr>
              <a:endParaRPr lang="en-US" altLang="fr-FR" sz="28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just">
                <a:lnSpc>
                  <a:spcPts val="4955"/>
                </a:lnSpc>
              </a:pPr>
              <a:r>
                <a:rPr lang="en-US" altLang="fr-FR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En HTML5/CSS3/JS et plateformes web responsives</a:t>
              </a:r>
              <a:endParaRPr lang="en-US" altLang="fr-FR" sz="28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just">
                <a:lnSpc>
                  <a:spcPts val="4955"/>
                </a:lnSpc>
              </a:pPr>
              <a:r>
                <a:rPr lang="en-US" altLang="fr-FR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Ax</a:t>
              </a:r>
              <a:r>
                <a:rPr lang="en-US" altLang="en-US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é</a:t>
              </a:r>
              <a:r>
                <a:rPr lang="en-US" altLang="fr-FR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sur les interfaces intuitives</a:t>
              </a:r>
              <a:endParaRPr lang="en-US" altLang="fr-FR" sz="28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just">
                <a:lnSpc>
                  <a:spcPts val="4955"/>
                </a:lnSpc>
              </a:pPr>
              <a:r>
                <a:rPr lang="en-US" altLang="fr-FR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Certifi</a:t>
              </a:r>
              <a:r>
                <a:rPr lang="en-US" altLang="en-US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é</a:t>
              </a:r>
              <a:r>
                <a:rPr lang="en-US" altLang="fr-FR" sz="28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Hedera (Hedera Hashgraph Foundation)</a:t>
              </a:r>
              <a:endParaRPr lang="en-US" altLang="fr-FR" sz="28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2528339" y="2812097"/>
            <a:ext cx="2984307" cy="1372781"/>
          </a:xfrm>
          <a:custGeom>
            <a:avLst/>
            <a:gdLst/>
            <a:ahLst/>
            <a:cxnLst/>
            <a:rect l="l" t="t" r="r" b="b"/>
            <a:pathLst>
              <a:path w="2984307" h="1372781">
                <a:moveTo>
                  <a:pt x="0" y="0"/>
                </a:moveTo>
                <a:lnTo>
                  <a:pt x="2984307" y="0"/>
                </a:lnTo>
                <a:lnTo>
                  <a:pt x="2984307" y="1372782"/>
                </a:lnTo>
                <a:lnTo>
                  <a:pt x="0" y="1372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45764" y="7867964"/>
            <a:ext cx="4133430" cy="1390336"/>
          </a:xfrm>
          <a:custGeom>
            <a:avLst/>
            <a:gdLst/>
            <a:ahLst/>
            <a:cxnLst/>
            <a:rect l="l" t="t" r="r" b="b"/>
            <a:pathLst>
              <a:path w="4133430" h="1390336">
                <a:moveTo>
                  <a:pt x="0" y="0"/>
                </a:moveTo>
                <a:lnTo>
                  <a:pt x="4133430" y="0"/>
                </a:lnTo>
                <a:lnTo>
                  <a:pt x="4133430" y="1390336"/>
                </a:lnTo>
                <a:lnTo>
                  <a:pt x="0" y="1390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541100" y="7824104"/>
            <a:ext cx="1205800" cy="1390336"/>
          </a:xfrm>
          <a:custGeom>
            <a:avLst/>
            <a:gdLst/>
            <a:ahLst/>
            <a:cxnLst/>
            <a:rect l="l" t="t" r="r" b="b"/>
            <a:pathLst>
              <a:path w="1205800" h="1390336">
                <a:moveTo>
                  <a:pt x="0" y="0"/>
                </a:moveTo>
                <a:lnTo>
                  <a:pt x="1205800" y="0"/>
                </a:lnTo>
                <a:lnTo>
                  <a:pt x="1205800" y="1390335"/>
                </a:lnTo>
                <a:lnTo>
                  <a:pt x="0" y="1390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406725" y="7911825"/>
            <a:ext cx="1447349" cy="1302614"/>
          </a:xfrm>
          <a:custGeom>
            <a:avLst/>
            <a:gdLst/>
            <a:ahLst/>
            <a:cxnLst/>
            <a:rect l="l" t="t" r="r" b="b"/>
            <a:pathLst>
              <a:path w="1447349" h="1302614">
                <a:moveTo>
                  <a:pt x="0" y="0"/>
                </a:moveTo>
                <a:lnTo>
                  <a:pt x="1447349" y="0"/>
                </a:lnTo>
                <a:lnTo>
                  <a:pt x="1447349" y="1302614"/>
                </a:lnTo>
                <a:lnTo>
                  <a:pt x="0" y="1302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425710" y="540703"/>
            <a:ext cx="13693599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👥</a:t>
            </a:r>
            <a:r>
              <a:rPr lang="fr-FR" altLang="en-US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  </a:t>
            </a:r>
            <a:r>
              <a:rPr lang="" altLang="en-US" sz="8800" b="1" u="none" strike="noStrike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8800" b="1" u="none" strike="noStrike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quipe et expertise</a:t>
            </a:r>
            <a:endParaRPr lang="en-US" altLang="fr-FR" sz="8800" b="1" u="none" strike="noStrike" spc="-43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91938" y="2812097"/>
            <a:ext cx="6389843" cy="1903112"/>
          </a:xfrm>
          <a:custGeom>
            <a:avLst/>
            <a:gdLst/>
            <a:ahLst/>
            <a:cxnLst/>
            <a:rect l="l" t="t" r="r" b="b"/>
            <a:pathLst>
              <a:path w="6389843" h="1903112">
                <a:moveTo>
                  <a:pt x="0" y="0"/>
                </a:moveTo>
                <a:lnTo>
                  <a:pt x="6389842" y="0"/>
                </a:lnTo>
                <a:lnTo>
                  <a:pt x="6389842" y="1903112"/>
                </a:lnTo>
                <a:lnTo>
                  <a:pt x="0" y="190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9040" y="6327169"/>
            <a:ext cx="6432740" cy="2558194"/>
          </a:xfrm>
          <a:custGeom>
            <a:avLst/>
            <a:gdLst/>
            <a:ahLst/>
            <a:cxnLst/>
            <a:rect l="l" t="t" r="r" b="b"/>
            <a:pathLst>
              <a:path w="6432740" h="2558194">
                <a:moveTo>
                  <a:pt x="0" y="0"/>
                </a:moveTo>
                <a:lnTo>
                  <a:pt x="6432740" y="0"/>
                </a:lnTo>
                <a:lnTo>
                  <a:pt x="6432740" y="2558194"/>
                </a:lnTo>
                <a:lnTo>
                  <a:pt x="0" y="255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26215" y="2565963"/>
            <a:ext cx="5296459" cy="2914718"/>
          </a:xfrm>
          <a:custGeom>
            <a:avLst/>
            <a:gdLst/>
            <a:ahLst/>
            <a:cxnLst/>
            <a:rect l="l" t="t" r="r" b="b"/>
            <a:pathLst>
              <a:path w="5296459" h="2914718">
                <a:moveTo>
                  <a:pt x="0" y="0"/>
                </a:moveTo>
                <a:lnTo>
                  <a:pt x="5296459" y="0"/>
                </a:lnTo>
                <a:lnTo>
                  <a:pt x="5296459" y="2914718"/>
                </a:lnTo>
                <a:lnTo>
                  <a:pt x="0" y="2914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489418" y="6561628"/>
            <a:ext cx="6333864" cy="1653947"/>
          </a:xfrm>
          <a:custGeom>
            <a:avLst/>
            <a:gdLst/>
            <a:ahLst/>
            <a:cxnLst/>
            <a:rect l="l" t="t" r="r" b="b"/>
            <a:pathLst>
              <a:path w="6333864" h="1653947">
                <a:moveTo>
                  <a:pt x="0" y="0"/>
                </a:moveTo>
                <a:lnTo>
                  <a:pt x="6333864" y="0"/>
                </a:lnTo>
                <a:lnTo>
                  <a:pt x="6333864" y="1653947"/>
                </a:lnTo>
                <a:lnTo>
                  <a:pt x="0" y="1653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8106" b="-7276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3429000" y="647700"/>
            <a:ext cx="23856315" cy="2256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zh-CN" altLang="en-US" sz="8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🙏</a:t>
            </a:r>
            <a:r>
              <a:rPr lang="en-US" altLang="fr-FR" sz="8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fr-FR" altLang="en-US" sz="8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altLang="fr-FR" sz="8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Merci pour votre attention !</a:t>
            </a:r>
            <a:endParaRPr lang="en-US" altLang="fr-FR" sz="8800" b="1" spc="-38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endParaRPr lang="en-US" sz="8800" b="1" u="none" strike="noStrike" spc="-439" dirty="0">
              <a:solidFill>
                <a:srgbClr val="483415"/>
              </a:solidFill>
              <a:latin typeface="Museo Moderno Semi-Bold"/>
              <a:ea typeface="Museo Moderno Semi-Bold"/>
              <a:cs typeface="Museo Moderno Semi-Bold"/>
              <a:sym typeface="Museo Moderno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851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612430"/>
            <a:ext cx="18545020" cy="913430"/>
            <a:chOff x="0" y="0"/>
            <a:chExt cx="4884285" cy="240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240574"/>
            </a:xfrm>
            <a:custGeom>
              <a:avLst/>
              <a:gdLst/>
              <a:ahLst/>
              <a:cxnLst/>
              <a:rect l="l" t="t" r="r" b="b"/>
              <a:pathLst>
                <a:path w="4884285" h="240574">
                  <a:moveTo>
                    <a:pt x="0" y="0"/>
                  </a:moveTo>
                  <a:lnTo>
                    <a:pt x="4884285" y="0"/>
                  </a:lnTo>
                  <a:lnTo>
                    <a:pt x="4884285" y="240574"/>
                  </a:lnTo>
                  <a:lnTo>
                    <a:pt x="0" y="24057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2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32224" y="7889714"/>
            <a:ext cx="3058278" cy="1487817"/>
            <a:chOff x="0" y="0"/>
            <a:chExt cx="805472" cy="391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5472" cy="391853"/>
            </a:xfrm>
            <a:custGeom>
              <a:avLst/>
              <a:gdLst/>
              <a:ahLst/>
              <a:cxnLst/>
              <a:rect l="l" t="t" r="r" b="b"/>
              <a:pathLst>
                <a:path w="805472" h="391853">
                  <a:moveTo>
                    <a:pt x="50629" y="0"/>
                  </a:moveTo>
                  <a:lnTo>
                    <a:pt x="754843" y="0"/>
                  </a:lnTo>
                  <a:cubicBezTo>
                    <a:pt x="768271" y="0"/>
                    <a:pt x="781149" y="5334"/>
                    <a:pt x="790643" y="14829"/>
                  </a:cubicBezTo>
                  <a:cubicBezTo>
                    <a:pt x="800138" y="24324"/>
                    <a:pt x="805472" y="37202"/>
                    <a:pt x="805472" y="50629"/>
                  </a:cubicBezTo>
                  <a:lnTo>
                    <a:pt x="805472" y="341224"/>
                  </a:lnTo>
                  <a:cubicBezTo>
                    <a:pt x="805472" y="354651"/>
                    <a:pt x="800138" y="367529"/>
                    <a:pt x="790643" y="377024"/>
                  </a:cubicBezTo>
                  <a:cubicBezTo>
                    <a:pt x="781149" y="386519"/>
                    <a:pt x="768271" y="391853"/>
                    <a:pt x="754843" y="391853"/>
                  </a:cubicBezTo>
                  <a:lnTo>
                    <a:pt x="50629" y="391853"/>
                  </a:lnTo>
                  <a:cubicBezTo>
                    <a:pt x="37202" y="391853"/>
                    <a:pt x="24324" y="386519"/>
                    <a:pt x="14829" y="377024"/>
                  </a:cubicBezTo>
                  <a:cubicBezTo>
                    <a:pt x="5334" y="367529"/>
                    <a:pt x="0" y="354651"/>
                    <a:pt x="0" y="341224"/>
                  </a:cubicBezTo>
                  <a:lnTo>
                    <a:pt x="0" y="50629"/>
                  </a:lnTo>
                  <a:cubicBezTo>
                    <a:pt x="0" y="37202"/>
                    <a:pt x="5334" y="24324"/>
                    <a:pt x="14829" y="14829"/>
                  </a:cubicBezTo>
                  <a:cubicBezTo>
                    <a:pt x="24324" y="5334"/>
                    <a:pt x="37202" y="0"/>
                    <a:pt x="50629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05472" cy="429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409706" y="6912958"/>
            <a:ext cx="456551" cy="4565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732224" y="7369509"/>
            <a:ext cx="268065" cy="26806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Freeform 26"/>
          <p:cNvSpPr/>
          <p:nvPr/>
        </p:nvSpPr>
        <p:spPr>
          <a:xfrm>
            <a:off x="0" y="640015"/>
            <a:ext cx="3946091" cy="1143816"/>
          </a:xfrm>
          <a:custGeom>
            <a:avLst/>
            <a:gdLst/>
            <a:ahLst/>
            <a:cxnLst/>
            <a:rect l="l" t="t" r="r" b="b"/>
            <a:pathLst>
              <a:path w="3946091" h="1143816">
                <a:moveTo>
                  <a:pt x="0" y="0"/>
                </a:moveTo>
                <a:lnTo>
                  <a:pt x="3946091" y="0"/>
                </a:lnTo>
                <a:lnTo>
                  <a:pt x="3946091" y="1143817"/>
                </a:lnTo>
                <a:lnTo>
                  <a:pt x="0" y="1143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5" b="-1375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828632" y="428920"/>
            <a:ext cx="4382250" cy="1194517"/>
          </a:xfrm>
          <a:custGeom>
            <a:avLst/>
            <a:gdLst/>
            <a:ahLst/>
            <a:cxnLst/>
            <a:rect l="l" t="t" r="r" b="b"/>
            <a:pathLst>
              <a:path w="4382250" h="1194517">
                <a:moveTo>
                  <a:pt x="0" y="0"/>
                </a:moveTo>
                <a:lnTo>
                  <a:pt x="4382250" y="0"/>
                </a:lnTo>
                <a:lnTo>
                  <a:pt x="4382250" y="1194517"/>
                </a:lnTo>
                <a:lnTo>
                  <a:pt x="0" y="1194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477000" y="586126"/>
            <a:ext cx="4178278" cy="1735146"/>
          </a:xfrm>
          <a:custGeom>
            <a:avLst/>
            <a:gdLst/>
            <a:ahLst/>
            <a:cxnLst/>
            <a:rect l="l" t="t" r="r" b="b"/>
            <a:pathLst>
              <a:path w="4178278" h="1735146">
                <a:moveTo>
                  <a:pt x="0" y="0"/>
                </a:moveTo>
                <a:lnTo>
                  <a:pt x="4178278" y="0"/>
                </a:lnTo>
                <a:lnTo>
                  <a:pt x="4178278" y="1735146"/>
                </a:lnTo>
                <a:lnTo>
                  <a:pt x="0" y="1735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217946" y="4465786"/>
            <a:ext cx="3790070" cy="3790070"/>
          </a:xfrm>
          <a:custGeom>
            <a:avLst/>
            <a:gdLst/>
            <a:ahLst/>
            <a:cxnLst/>
            <a:rect l="l" t="t" r="r" b="b"/>
            <a:pathLst>
              <a:path w="3790070" h="3790070">
                <a:moveTo>
                  <a:pt x="0" y="0"/>
                </a:moveTo>
                <a:lnTo>
                  <a:pt x="3790070" y="0"/>
                </a:lnTo>
                <a:lnTo>
                  <a:pt x="3790070" y="3790070"/>
                </a:lnTo>
                <a:lnTo>
                  <a:pt x="0" y="379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209800" y="3399557"/>
            <a:ext cx="13313886" cy="193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altLang="fr-FR" sz="5400" b="1" spc="-269" dirty="0">
                <a:solidFill>
                  <a:srgbClr val="483415"/>
                </a:solidFill>
                <a:latin typeface="Museo Moderno Semi-Bold"/>
                <a:ea typeface="Museo Moderno Semi-Bold"/>
                <a:cs typeface="Museo Moderno Semi-Bold"/>
                <a:sym typeface="Museo Moderno Semi-Bold"/>
              </a:rPr>
              <a:t>Conception et d</a:t>
            </a:r>
            <a:r>
              <a:rPr lang="en-US" altLang="en-US" sz="5400" b="1" spc="-269" dirty="0">
                <a:solidFill>
                  <a:srgbClr val="483415"/>
                </a:solidFill>
                <a:latin typeface="Museo Moderno Semi-Bold"/>
                <a:ea typeface="Museo Moderno Semi-Bold"/>
                <a:cs typeface="Museo Moderno Semi-Bold"/>
                <a:sym typeface="Museo Moderno Semi-Bold"/>
              </a:rPr>
              <a:t>é</a:t>
            </a:r>
            <a:r>
              <a:rPr lang="en-US" altLang="fr-FR" sz="5400" b="1" spc="-269" dirty="0">
                <a:solidFill>
                  <a:srgbClr val="483415"/>
                </a:solidFill>
                <a:latin typeface="Museo Moderno Semi-Bold"/>
                <a:ea typeface="Museo Moderno Semi-Bold"/>
                <a:cs typeface="Museo Moderno Semi-Bold"/>
                <a:sym typeface="Museo Moderno Semi-Bold"/>
              </a:rPr>
              <a:t>veloppement d'une plateforme de gestion environnementale</a:t>
            </a:r>
            <a:endParaRPr lang="en-US" altLang="fr-FR" sz="5400" b="1" spc="-269" dirty="0">
              <a:solidFill>
                <a:srgbClr val="483415"/>
              </a:solidFill>
              <a:latin typeface="Museo Moderno Semi-Bold"/>
              <a:ea typeface="Museo Moderno Semi-Bold"/>
              <a:cs typeface="Museo Moderno Semi-Bold"/>
              <a:sym typeface="Museo Moderno Semi-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863883" y="8008571"/>
            <a:ext cx="4560233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-20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Produced by :</a:t>
            </a:r>
            <a:endParaRPr lang="en-US" sz="2100" b="1" spc="-2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spc="-20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Rayen Ben Hamed    &amp;    Habib Away</a:t>
            </a:r>
            <a:endParaRPr lang="en-US" sz="2100" b="1" spc="-2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spc="-20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Ala Ameur  &amp;    Rayen </a:t>
            </a:r>
            <a:r>
              <a:rPr lang="en-US" sz="2100" b="1" spc="-20" dirty="0" err="1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Bargaoui</a:t>
            </a:r>
            <a:endParaRPr lang="en-US" sz="2100" b="1" spc="-2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 b="1" spc="-20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-304800" y="8691245"/>
            <a:ext cx="4861560" cy="1357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30"/>
              </a:lnSpc>
            </a:pPr>
            <a:r>
              <a:rPr lang="en-US" altLang="fr-FR" sz="2520" b="1" u="sng" spc="-2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Ann</a:t>
            </a:r>
            <a:r>
              <a:rPr lang="en-US" altLang="en-US" sz="2520" b="1" u="sng" spc="-2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520" b="1" u="sng" spc="-2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e de formation </a:t>
            </a:r>
            <a:endParaRPr lang="en-US" altLang="fr-FR" sz="2520" b="1" u="sng" spc="-25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r">
              <a:lnSpc>
                <a:spcPts val="3530"/>
              </a:lnSpc>
            </a:pPr>
            <a:r>
              <a:rPr lang="en-US" altLang="fr-FR" sz="2520" b="1" u="sng" spc="-2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sz="2520" b="1" u="sng" spc="-2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2024 – 2025</a:t>
            </a:r>
            <a:endParaRPr lang="en-US" sz="2520" b="1" u="sng" spc="-25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r">
              <a:lnSpc>
                <a:spcPts val="3530"/>
              </a:lnSpc>
              <a:spcBef>
                <a:spcPct val="0"/>
              </a:spcBef>
            </a:pPr>
            <a:endParaRPr lang="en-US" sz="2520" b="1" u="sng" spc="-25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666622" y="7942374"/>
            <a:ext cx="3123880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altLang="fr-FR" sz="2300" b="1" spc="-22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Classe : 2e ann</a:t>
            </a:r>
            <a:r>
              <a:rPr lang="en-US" altLang="en-US" sz="2300" b="1" spc="-22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300" b="1" spc="-22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e BTP Informatique de gestion</a:t>
            </a:r>
            <a:endParaRPr lang="en-US" altLang="fr-FR" sz="2300" b="1" spc="-22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851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612430"/>
            <a:ext cx="18545020" cy="913430"/>
            <a:chOff x="0" y="0"/>
            <a:chExt cx="4884285" cy="240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240574"/>
            </a:xfrm>
            <a:custGeom>
              <a:avLst/>
              <a:gdLst/>
              <a:ahLst/>
              <a:cxnLst/>
              <a:rect l="l" t="t" r="r" b="b"/>
              <a:pathLst>
                <a:path w="4884285" h="240574">
                  <a:moveTo>
                    <a:pt x="0" y="0"/>
                  </a:moveTo>
                  <a:lnTo>
                    <a:pt x="4884285" y="0"/>
                  </a:lnTo>
                  <a:lnTo>
                    <a:pt x="4884285" y="240574"/>
                  </a:lnTo>
                  <a:lnTo>
                    <a:pt x="0" y="24057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2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0744502" y="1089864"/>
            <a:ext cx="97842" cy="146277"/>
          </a:xfrm>
          <a:custGeom>
            <a:avLst/>
            <a:gdLst/>
            <a:ahLst/>
            <a:cxnLst/>
            <a:rect l="l" t="t" r="r" b="b"/>
            <a:pathLst>
              <a:path w="97842" h="146277">
                <a:moveTo>
                  <a:pt x="0" y="0"/>
                </a:moveTo>
                <a:lnTo>
                  <a:pt x="97842" y="0"/>
                </a:lnTo>
                <a:lnTo>
                  <a:pt x="97842" y="146277"/>
                </a:lnTo>
                <a:lnTo>
                  <a:pt x="0" y="146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10633" y="4665507"/>
            <a:ext cx="2615493" cy="1359865"/>
            <a:chOff x="0" y="0"/>
            <a:chExt cx="688854" cy="3581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8854" cy="358154"/>
            </a:xfrm>
            <a:custGeom>
              <a:avLst/>
              <a:gdLst/>
              <a:ahLst/>
              <a:cxnLst/>
              <a:rect l="l" t="t" r="r" b="b"/>
              <a:pathLst>
                <a:path w="688854" h="358154">
                  <a:moveTo>
                    <a:pt x="59200" y="0"/>
                  </a:moveTo>
                  <a:lnTo>
                    <a:pt x="629654" y="0"/>
                  </a:lnTo>
                  <a:cubicBezTo>
                    <a:pt x="645355" y="0"/>
                    <a:pt x="660412" y="6237"/>
                    <a:pt x="671515" y="17339"/>
                  </a:cubicBezTo>
                  <a:cubicBezTo>
                    <a:pt x="682617" y="28442"/>
                    <a:pt x="688854" y="43500"/>
                    <a:pt x="688854" y="59200"/>
                  </a:cubicBezTo>
                  <a:lnTo>
                    <a:pt x="688854" y="298953"/>
                  </a:lnTo>
                  <a:cubicBezTo>
                    <a:pt x="688854" y="314654"/>
                    <a:pt x="682617" y="329712"/>
                    <a:pt x="671515" y="340814"/>
                  </a:cubicBezTo>
                  <a:cubicBezTo>
                    <a:pt x="660412" y="351917"/>
                    <a:pt x="645355" y="358154"/>
                    <a:pt x="629654" y="358154"/>
                  </a:cubicBezTo>
                  <a:lnTo>
                    <a:pt x="59200" y="358154"/>
                  </a:lnTo>
                  <a:cubicBezTo>
                    <a:pt x="43500" y="358154"/>
                    <a:pt x="28442" y="351917"/>
                    <a:pt x="17339" y="340814"/>
                  </a:cubicBezTo>
                  <a:cubicBezTo>
                    <a:pt x="6237" y="329712"/>
                    <a:pt x="0" y="314654"/>
                    <a:pt x="0" y="298953"/>
                  </a:cubicBezTo>
                  <a:lnTo>
                    <a:pt x="0" y="59200"/>
                  </a:lnTo>
                  <a:cubicBezTo>
                    <a:pt x="0" y="43500"/>
                    <a:pt x="6237" y="28442"/>
                    <a:pt x="17339" y="17339"/>
                  </a:cubicBezTo>
                  <a:cubicBezTo>
                    <a:pt x="28442" y="6237"/>
                    <a:pt x="43500" y="0"/>
                    <a:pt x="59200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88854" cy="396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0633" y="6949297"/>
            <a:ext cx="2614896" cy="1556498"/>
            <a:chOff x="0" y="0"/>
            <a:chExt cx="688697" cy="40994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88697" cy="409942"/>
            </a:xfrm>
            <a:custGeom>
              <a:avLst/>
              <a:gdLst/>
              <a:ahLst/>
              <a:cxnLst/>
              <a:rect l="l" t="t" r="r" b="b"/>
              <a:pathLst>
                <a:path w="688697" h="409942">
                  <a:moveTo>
                    <a:pt x="59214" y="0"/>
                  </a:moveTo>
                  <a:lnTo>
                    <a:pt x="629483" y="0"/>
                  </a:lnTo>
                  <a:cubicBezTo>
                    <a:pt x="662186" y="0"/>
                    <a:pt x="688697" y="26511"/>
                    <a:pt x="688697" y="59214"/>
                  </a:cubicBezTo>
                  <a:lnTo>
                    <a:pt x="688697" y="350728"/>
                  </a:lnTo>
                  <a:cubicBezTo>
                    <a:pt x="688697" y="366432"/>
                    <a:pt x="682458" y="381494"/>
                    <a:pt x="671353" y="392598"/>
                  </a:cubicBezTo>
                  <a:cubicBezTo>
                    <a:pt x="660249" y="403703"/>
                    <a:pt x="645187" y="409942"/>
                    <a:pt x="629483" y="409942"/>
                  </a:cubicBezTo>
                  <a:lnTo>
                    <a:pt x="59214" y="409942"/>
                  </a:lnTo>
                  <a:cubicBezTo>
                    <a:pt x="43509" y="409942"/>
                    <a:pt x="28448" y="403703"/>
                    <a:pt x="17343" y="392598"/>
                  </a:cubicBezTo>
                  <a:cubicBezTo>
                    <a:pt x="6239" y="381494"/>
                    <a:pt x="0" y="366432"/>
                    <a:pt x="0" y="350728"/>
                  </a:cubicBezTo>
                  <a:lnTo>
                    <a:pt x="0" y="59214"/>
                  </a:lnTo>
                  <a:cubicBezTo>
                    <a:pt x="0" y="43509"/>
                    <a:pt x="6239" y="28448"/>
                    <a:pt x="17343" y="17343"/>
                  </a:cubicBezTo>
                  <a:cubicBezTo>
                    <a:pt x="28448" y="6239"/>
                    <a:pt x="43509" y="0"/>
                    <a:pt x="59214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88697" cy="448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373174" y="4665507"/>
            <a:ext cx="2497225" cy="1359865"/>
            <a:chOff x="0" y="0"/>
            <a:chExt cx="657705" cy="3581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57705" cy="358154"/>
            </a:xfrm>
            <a:custGeom>
              <a:avLst/>
              <a:gdLst/>
              <a:ahLst/>
              <a:cxnLst/>
              <a:rect l="l" t="t" r="r" b="b"/>
              <a:pathLst>
                <a:path w="657705" h="358154">
                  <a:moveTo>
                    <a:pt x="62004" y="0"/>
                  </a:moveTo>
                  <a:lnTo>
                    <a:pt x="595701" y="0"/>
                  </a:lnTo>
                  <a:cubicBezTo>
                    <a:pt x="629945" y="0"/>
                    <a:pt x="657705" y="27760"/>
                    <a:pt x="657705" y="62004"/>
                  </a:cubicBezTo>
                  <a:lnTo>
                    <a:pt x="657705" y="296150"/>
                  </a:lnTo>
                  <a:cubicBezTo>
                    <a:pt x="657705" y="330394"/>
                    <a:pt x="629945" y="358154"/>
                    <a:pt x="595701" y="358154"/>
                  </a:cubicBezTo>
                  <a:lnTo>
                    <a:pt x="62004" y="358154"/>
                  </a:lnTo>
                  <a:cubicBezTo>
                    <a:pt x="27760" y="358154"/>
                    <a:pt x="0" y="330394"/>
                    <a:pt x="0" y="296150"/>
                  </a:cubicBezTo>
                  <a:lnTo>
                    <a:pt x="0" y="62004"/>
                  </a:lnTo>
                  <a:cubicBezTo>
                    <a:pt x="0" y="27760"/>
                    <a:pt x="27760" y="0"/>
                    <a:pt x="62004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57705" cy="396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30250" y="755015"/>
            <a:ext cx="16595090" cy="1128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Constat &amp; Probl</a:t>
            </a:r>
            <a:r>
              <a:rPr lang="en-US" altLang="en-US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matique</a:t>
            </a:r>
            <a:endParaRPr lang="en-US" altLang="fr-FR" sz="8800" b="1" spc="-43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8100757" y="6650348"/>
            <a:ext cx="658520" cy="65852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754380" y="2700027"/>
            <a:ext cx="263029" cy="26302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3" name="Freeform 33"/>
          <p:cNvSpPr/>
          <p:nvPr/>
        </p:nvSpPr>
        <p:spPr>
          <a:xfrm>
            <a:off x="10479488" y="2471847"/>
            <a:ext cx="7361284" cy="5949531"/>
          </a:xfrm>
          <a:custGeom>
            <a:avLst/>
            <a:gdLst/>
            <a:ahLst/>
            <a:cxnLst/>
            <a:rect l="l" t="t" r="r" b="b"/>
            <a:pathLst>
              <a:path w="7361284" h="5949531">
                <a:moveTo>
                  <a:pt x="0" y="0"/>
                </a:moveTo>
                <a:lnTo>
                  <a:pt x="7361284" y="0"/>
                </a:lnTo>
                <a:lnTo>
                  <a:pt x="7361284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52400" y="4665345"/>
            <a:ext cx="3682365" cy="215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altLang="fr-FR" sz="2800" b="1" spc="-27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</a:t>
            </a:r>
            <a:endParaRPr lang="en-US" altLang="fr-FR" sz="2800" b="1" spc="-27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r>
              <a:rPr lang="en-US" altLang="fr-FR" sz="2800" b="1" spc="-27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manuelle</a:t>
            </a:r>
            <a:endParaRPr lang="en-US" altLang="fr-FR" sz="2800" b="1" spc="-27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r>
              <a:rPr lang="en-US" altLang="fr-FR" sz="2800" b="1" spc="-27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inefficace</a:t>
            </a:r>
            <a:endParaRPr lang="en-US" altLang="fr-FR" sz="2800" b="1" spc="-27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77298" y="6918981"/>
            <a:ext cx="2848828" cy="26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altLang="fr-FR" sz="2835" b="1" spc="-28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Co</a:t>
            </a:r>
            <a:r>
              <a:rPr lang="" altLang="en-US" sz="2835" b="1" spc="-28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û</a:t>
            </a:r>
            <a:r>
              <a:rPr lang="en-US" altLang="fr-FR" sz="2835" b="1" spc="-28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ts de production </a:t>
            </a:r>
            <a:r>
              <a:rPr lang="en-US" altLang="en-US" sz="2835" b="1" spc="-28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835" b="1" spc="-28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lev</a:t>
            </a:r>
            <a:r>
              <a:rPr lang="en-US" altLang="en-US" sz="2835" b="1" spc="-28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835" b="1" spc="-28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s</a:t>
            </a:r>
            <a:endParaRPr lang="en-US" altLang="fr-FR" sz="2835" b="1" spc="-28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400"/>
              </a:lnSpc>
            </a:pPr>
            <a:endParaRPr lang="en-US" altLang="fr-FR" sz="2835" b="1" spc="-28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400"/>
              </a:lnSpc>
            </a:pPr>
            <a:endParaRPr lang="en-US" altLang="fr-FR" sz="2835" b="1" spc="-28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400"/>
              </a:lnSpc>
            </a:pPr>
            <a:endParaRPr lang="en-US" altLang="fr-FR" sz="2835" b="1" spc="-28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657503" y="4671278"/>
            <a:ext cx="3816807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altLang="fr-FR" sz="2800" b="1" spc="-27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D</a:t>
            </a:r>
            <a:r>
              <a:rPr lang="en-US" altLang="en-US" sz="2800" b="1" spc="-27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800" b="1" spc="-27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pendance</a:t>
            </a:r>
            <a:endParaRPr lang="en-US" altLang="fr-FR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r>
              <a:rPr lang="en-US" altLang="fr-FR" sz="2800" b="1" spc="-27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à</a:t>
            </a:r>
            <a:endParaRPr lang="en-US" altLang="fr-FR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r>
              <a:rPr lang="en-US" altLang="fr-FR" sz="2800" b="1" spc="-27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l’</a:t>
            </a:r>
            <a:r>
              <a:rPr lang="en-US" altLang="en-US" sz="2800" b="1" spc="-27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800" b="1" spc="-27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lectricit</a:t>
            </a:r>
            <a:r>
              <a:rPr lang="en-US" altLang="en-US" sz="2800" b="1" spc="-27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endParaRPr lang="en-US" altLang="en-US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4373174" y="6949297"/>
            <a:ext cx="2497225" cy="1556498"/>
            <a:chOff x="0" y="0"/>
            <a:chExt cx="657705" cy="40994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57705" cy="409942"/>
            </a:xfrm>
            <a:custGeom>
              <a:avLst/>
              <a:gdLst/>
              <a:ahLst/>
              <a:cxnLst/>
              <a:rect l="l" t="t" r="r" b="b"/>
              <a:pathLst>
                <a:path w="657705" h="409942">
                  <a:moveTo>
                    <a:pt x="62004" y="0"/>
                  </a:moveTo>
                  <a:lnTo>
                    <a:pt x="595701" y="0"/>
                  </a:lnTo>
                  <a:cubicBezTo>
                    <a:pt x="629945" y="0"/>
                    <a:pt x="657705" y="27760"/>
                    <a:pt x="657705" y="62004"/>
                  </a:cubicBezTo>
                  <a:lnTo>
                    <a:pt x="657705" y="347938"/>
                  </a:lnTo>
                  <a:cubicBezTo>
                    <a:pt x="657705" y="382182"/>
                    <a:pt x="629945" y="409942"/>
                    <a:pt x="595701" y="409942"/>
                  </a:cubicBezTo>
                  <a:lnTo>
                    <a:pt x="62004" y="409942"/>
                  </a:lnTo>
                  <a:cubicBezTo>
                    <a:pt x="27760" y="409942"/>
                    <a:pt x="0" y="382182"/>
                    <a:pt x="0" y="347938"/>
                  </a:cubicBezTo>
                  <a:lnTo>
                    <a:pt x="0" y="62004"/>
                  </a:lnTo>
                  <a:cubicBezTo>
                    <a:pt x="0" y="27760"/>
                    <a:pt x="27760" y="0"/>
                    <a:pt x="62004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657705" cy="448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4343329" y="6828807"/>
            <a:ext cx="2497225" cy="251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altLang="fr-FR" sz="28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Impact du changement climatique</a:t>
            </a:r>
            <a:endParaRPr lang="en-US" altLang="fr-FR" sz="28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altLang="fr-FR" sz="28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altLang="fr-FR" sz="28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1" name="TextBox 21"/>
          <p:cNvSpPr txBox="1"/>
          <p:nvPr/>
        </p:nvSpPr>
        <p:spPr>
          <a:xfrm rot="19175692">
            <a:off x="-17186161" y="-913972"/>
            <a:ext cx="9764723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endParaRPr lang="en-US" sz="8800" b="1" spc="-43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3" name="Zone de texte 42"/>
          <p:cNvSpPr txBox="1"/>
          <p:nvPr/>
        </p:nvSpPr>
        <p:spPr>
          <a:xfrm>
            <a:off x="1268730" y="2422525"/>
            <a:ext cx="81038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000" b="1"/>
              <a:t>🌍</a:t>
            </a:r>
            <a:r>
              <a:rPr lang="en-US" altLang="fr-FR" sz="5000" b="1"/>
              <a:t> L’agriculture en difficult</a:t>
            </a:r>
            <a:r>
              <a:rPr lang="en-US" altLang="en-US" sz="5000" b="1"/>
              <a:t>é</a:t>
            </a:r>
            <a:r>
              <a:rPr lang="en-US" altLang="fr-FR" sz="5000" b="1"/>
              <a:t> :</a:t>
            </a:r>
            <a:endParaRPr lang="en-US" altLang="fr-FR" sz="5000" b="1"/>
          </a:p>
          <a:p>
            <a:endParaRPr lang="en-US" altLang="fr-FR" b="1"/>
          </a:p>
          <a:p>
            <a:endParaRPr lang="en-US" altLang="fr-FR" b="1"/>
          </a:p>
          <a:p>
            <a:endParaRPr lang="en-US" altLang="fr-FR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27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851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612430"/>
            <a:ext cx="18545020" cy="913430"/>
            <a:chOff x="0" y="0"/>
            <a:chExt cx="4884285" cy="240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240574"/>
            </a:xfrm>
            <a:custGeom>
              <a:avLst/>
              <a:gdLst/>
              <a:ahLst/>
              <a:cxnLst/>
              <a:rect l="l" t="t" r="r" b="b"/>
              <a:pathLst>
                <a:path w="4884285" h="240574">
                  <a:moveTo>
                    <a:pt x="0" y="0"/>
                  </a:moveTo>
                  <a:lnTo>
                    <a:pt x="4884285" y="0"/>
                  </a:lnTo>
                  <a:lnTo>
                    <a:pt x="4884285" y="240574"/>
                  </a:lnTo>
                  <a:lnTo>
                    <a:pt x="0" y="24057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2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96549" y="3074933"/>
            <a:ext cx="4323338" cy="1402560"/>
            <a:chOff x="0" y="0"/>
            <a:chExt cx="1138657" cy="3693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8657" cy="369398"/>
            </a:xfrm>
            <a:custGeom>
              <a:avLst/>
              <a:gdLst/>
              <a:ahLst/>
              <a:cxnLst/>
              <a:rect l="l" t="t" r="r" b="b"/>
              <a:pathLst>
                <a:path w="1138657" h="369398">
                  <a:moveTo>
                    <a:pt x="35815" y="0"/>
                  </a:moveTo>
                  <a:lnTo>
                    <a:pt x="1102842" y="0"/>
                  </a:lnTo>
                  <a:cubicBezTo>
                    <a:pt x="1112341" y="0"/>
                    <a:pt x="1121450" y="3773"/>
                    <a:pt x="1128167" y="10490"/>
                  </a:cubicBezTo>
                  <a:cubicBezTo>
                    <a:pt x="1134884" y="17206"/>
                    <a:pt x="1138657" y="26316"/>
                    <a:pt x="1138657" y="35815"/>
                  </a:cubicBezTo>
                  <a:lnTo>
                    <a:pt x="1138657" y="333584"/>
                  </a:lnTo>
                  <a:cubicBezTo>
                    <a:pt x="1138657" y="343082"/>
                    <a:pt x="1134884" y="352192"/>
                    <a:pt x="1128167" y="358909"/>
                  </a:cubicBezTo>
                  <a:cubicBezTo>
                    <a:pt x="1121450" y="365625"/>
                    <a:pt x="1112341" y="369398"/>
                    <a:pt x="1102842" y="369398"/>
                  </a:cubicBezTo>
                  <a:lnTo>
                    <a:pt x="35815" y="369398"/>
                  </a:lnTo>
                  <a:cubicBezTo>
                    <a:pt x="26316" y="369398"/>
                    <a:pt x="17206" y="365625"/>
                    <a:pt x="10490" y="358909"/>
                  </a:cubicBezTo>
                  <a:cubicBezTo>
                    <a:pt x="3773" y="352192"/>
                    <a:pt x="0" y="343082"/>
                    <a:pt x="0" y="333584"/>
                  </a:cubicBezTo>
                  <a:lnTo>
                    <a:pt x="0" y="35815"/>
                  </a:lnTo>
                  <a:cubicBezTo>
                    <a:pt x="0" y="26316"/>
                    <a:pt x="3773" y="17206"/>
                    <a:pt x="10490" y="10490"/>
                  </a:cubicBezTo>
                  <a:cubicBezTo>
                    <a:pt x="17206" y="3773"/>
                    <a:pt x="26316" y="0"/>
                    <a:pt x="35815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38657" cy="407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96549" y="6302009"/>
            <a:ext cx="4323338" cy="1402560"/>
            <a:chOff x="0" y="0"/>
            <a:chExt cx="1138657" cy="3693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8657" cy="369398"/>
            </a:xfrm>
            <a:custGeom>
              <a:avLst/>
              <a:gdLst/>
              <a:ahLst/>
              <a:cxnLst/>
              <a:rect l="l" t="t" r="r" b="b"/>
              <a:pathLst>
                <a:path w="1138657" h="369398">
                  <a:moveTo>
                    <a:pt x="35815" y="0"/>
                  </a:moveTo>
                  <a:lnTo>
                    <a:pt x="1102842" y="0"/>
                  </a:lnTo>
                  <a:cubicBezTo>
                    <a:pt x="1112341" y="0"/>
                    <a:pt x="1121450" y="3773"/>
                    <a:pt x="1128167" y="10490"/>
                  </a:cubicBezTo>
                  <a:cubicBezTo>
                    <a:pt x="1134884" y="17206"/>
                    <a:pt x="1138657" y="26316"/>
                    <a:pt x="1138657" y="35815"/>
                  </a:cubicBezTo>
                  <a:lnTo>
                    <a:pt x="1138657" y="333584"/>
                  </a:lnTo>
                  <a:cubicBezTo>
                    <a:pt x="1138657" y="343082"/>
                    <a:pt x="1134884" y="352192"/>
                    <a:pt x="1128167" y="358909"/>
                  </a:cubicBezTo>
                  <a:cubicBezTo>
                    <a:pt x="1121450" y="365625"/>
                    <a:pt x="1112341" y="369398"/>
                    <a:pt x="1102842" y="369398"/>
                  </a:cubicBezTo>
                  <a:lnTo>
                    <a:pt x="35815" y="369398"/>
                  </a:lnTo>
                  <a:cubicBezTo>
                    <a:pt x="26316" y="369398"/>
                    <a:pt x="17206" y="365625"/>
                    <a:pt x="10490" y="358909"/>
                  </a:cubicBezTo>
                  <a:cubicBezTo>
                    <a:pt x="3773" y="352192"/>
                    <a:pt x="0" y="343082"/>
                    <a:pt x="0" y="333584"/>
                  </a:cubicBezTo>
                  <a:lnTo>
                    <a:pt x="0" y="35815"/>
                  </a:lnTo>
                  <a:cubicBezTo>
                    <a:pt x="0" y="26316"/>
                    <a:pt x="3773" y="17206"/>
                    <a:pt x="10490" y="10490"/>
                  </a:cubicBezTo>
                  <a:cubicBezTo>
                    <a:pt x="17206" y="3773"/>
                    <a:pt x="26316" y="0"/>
                    <a:pt x="35815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38657" cy="407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99739" y="770203"/>
            <a:ext cx="9764723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Solution propos</a:t>
            </a:r>
            <a:r>
              <a:rPr lang="en-US" altLang="en-US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e</a:t>
            </a:r>
            <a:endParaRPr lang="en-US" altLang="fr-FR" sz="8800" b="1" spc="-43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5314274" y="7551157"/>
            <a:ext cx="1354474" cy="135447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939061" y="7122351"/>
            <a:ext cx="202850" cy="20285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699739" y="589228"/>
            <a:ext cx="0" cy="1211263"/>
          </a:xfrm>
          <a:prstGeom prst="line">
            <a:avLst/>
          </a:prstGeom>
          <a:ln w="19050" cap="flat">
            <a:solidFill>
              <a:srgbClr val="4834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Freeform 29"/>
          <p:cNvSpPr/>
          <p:nvPr/>
        </p:nvSpPr>
        <p:spPr>
          <a:xfrm>
            <a:off x="11561776" y="2718924"/>
            <a:ext cx="4979159" cy="6355189"/>
          </a:xfrm>
          <a:custGeom>
            <a:avLst/>
            <a:gdLst/>
            <a:ahLst/>
            <a:cxnLst/>
            <a:rect l="l" t="t" r="r" b="b"/>
            <a:pathLst>
              <a:path w="4979159" h="6355189">
                <a:moveTo>
                  <a:pt x="0" y="0"/>
                </a:moveTo>
                <a:lnTo>
                  <a:pt x="4979159" y="0"/>
                </a:lnTo>
                <a:lnTo>
                  <a:pt x="4979159" y="6355188"/>
                </a:lnTo>
                <a:lnTo>
                  <a:pt x="0" y="635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143633" y="1668162"/>
            <a:ext cx="2101524" cy="2101524"/>
          </a:xfrm>
          <a:custGeom>
            <a:avLst/>
            <a:gdLst/>
            <a:ahLst/>
            <a:cxnLst/>
            <a:rect l="l" t="t" r="r" b="b"/>
            <a:pathLst>
              <a:path w="2101524" h="2101524">
                <a:moveTo>
                  <a:pt x="0" y="0"/>
                </a:moveTo>
                <a:lnTo>
                  <a:pt x="2101524" y="0"/>
                </a:lnTo>
                <a:lnTo>
                  <a:pt x="2101524" y="2101524"/>
                </a:lnTo>
                <a:lnTo>
                  <a:pt x="0" y="2101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40722" y="3238725"/>
            <a:ext cx="4279441" cy="204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altLang="fr-FR" sz="2655" b="1" spc="-26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Irrigation automatis</a:t>
            </a:r>
            <a:r>
              <a:rPr lang="en-US" altLang="en-US" sz="2655" b="1" spc="-26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655" b="1" spc="-26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e par capteurs</a:t>
            </a:r>
            <a:endParaRPr lang="en-US" altLang="fr-FR" sz="2655" b="1" spc="-26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185"/>
              </a:lnSpc>
            </a:pPr>
            <a:endParaRPr lang="en-US" altLang="fr-FR" sz="2655" b="1" spc="-26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185"/>
              </a:lnSpc>
            </a:pPr>
            <a:endParaRPr lang="en-US" altLang="fr-FR" sz="2655" b="1" spc="-26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185"/>
              </a:lnSpc>
            </a:pPr>
            <a:endParaRPr lang="en-US" altLang="fr-FR" sz="2655" b="1" spc="-26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04800" y="6286500"/>
            <a:ext cx="4676140" cy="215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altLang="fr-FR" sz="2800" b="1" spc="-27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Interface utilisateur intuitive</a:t>
            </a:r>
            <a:endParaRPr lang="en-US" altLang="fr-FR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3" name="Freeform 33"/>
          <p:cNvSpPr/>
          <p:nvPr/>
        </p:nvSpPr>
        <p:spPr>
          <a:xfrm rot="5743722">
            <a:off x="14940749" y="1668162"/>
            <a:ext cx="2101524" cy="2101524"/>
          </a:xfrm>
          <a:custGeom>
            <a:avLst/>
            <a:gdLst/>
            <a:ahLst/>
            <a:cxnLst/>
            <a:rect l="l" t="t" r="r" b="b"/>
            <a:pathLst>
              <a:path w="2101524" h="2101524">
                <a:moveTo>
                  <a:pt x="0" y="0"/>
                </a:moveTo>
                <a:lnTo>
                  <a:pt x="2101524" y="0"/>
                </a:lnTo>
                <a:lnTo>
                  <a:pt x="2101524" y="2101524"/>
                </a:lnTo>
                <a:lnTo>
                  <a:pt x="0" y="2101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5938275" y="6302009"/>
            <a:ext cx="4323338" cy="1402560"/>
            <a:chOff x="0" y="0"/>
            <a:chExt cx="1138657" cy="36939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8657" cy="369398"/>
            </a:xfrm>
            <a:custGeom>
              <a:avLst/>
              <a:gdLst/>
              <a:ahLst/>
              <a:cxnLst/>
              <a:rect l="l" t="t" r="r" b="b"/>
              <a:pathLst>
                <a:path w="1138657" h="369398">
                  <a:moveTo>
                    <a:pt x="35815" y="0"/>
                  </a:moveTo>
                  <a:lnTo>
                    <a:pt x="1102842" y="0"/>
                  </a:lnTo>
                  <a:cubicBezTo>
                    <a:pt x="1112341" y="0"/>
                    <a:pt x="1121450" y="3773"/>
                    <a:pt x="1128167" y="10490"/>
                  </a:cubicBezTo>
                  <a:cubicBezTo>
                    <a:pt x="1134884" y="17206"/>
                    <a:pt x="1138657" y="26316"/>
                    <a:pt x="1138657" y="35815"/>
                  </a:cubicBezTo>
                  <a:lnTo>
                    <a:pt x="1138657" y="333584"/>
                  </a:lnTo>
                  <a:cubicBezTo>
                    <a:pt x="1138657" y="343082"/>
                    <a:pt x="1134884" y="352192"/>
                    <a:pt x="1128167" y="358909"/>
                  </a:cubicBezTo>
                  <a:cubicBezTo>
                    <a:pt x="1121450" y="365625"/>
                    <a:pt x="1112341" y="369398"/>
                    <a:pt x="1102842" y="369398"/>
                  </a:cubicBezTo>
                  <a:lnTo>
                    <a:pt x="35815" y="369398"/>
                  </a:lnTo>
                  <a:cubicBezTo>
                    <a:pt x="26316" y="369398"/>
                    <a:pt x="17206" y="365625"/>
                    <a:pt x="10490" y="358909"/>
                  </a:cubicBezTo>
                  <a:cubicBezTo>
                    <a:pt x="3773" y="352192"/>
                    <a:pt x="0" y="343082"/>
                    <a:pt x="0" y="333584"/>
                  </a:cubicBezTo>
                  <a:lnTo>
                    <a:pt x="0" y="35815"/>
                  </a:lnTo>
                  <a:cubicBezTo>
                    <a:pt x="0" y="26316"/>
                    <a:pt x="3773" y="17206"/>
                    <a:pt x="10490" y="10490"/>
                  </a:cubicBezTo>
                  <a:cubicBezTo>
                    <a:pt x="17206" y="3773"/>
                    <a:pt x="26316" y="0"/>
                    <a:pt x="35815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138657" cy="407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5943566" y="6301821"/>
            <a:ext cx="4722966" cy="215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</a:pPr>
            <a:r>
              <a:rPr lang="en-US" altLang="fr-FR" sz="2805" b="1" spc="-28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Utilisation de l’</a:t>
            </a:r>
            <a:r>
              <a:rPr lang="en-US" altLang="en-US" sz="2805" b="1" spc="-28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805" b="1" spc="-28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nergie solaire (autonomie </a:t>
            </a:r>
            <a:r>
              <a:rPr lang="en-US" altLang="en-US" sz="2805" b="1" spc="-28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805" b="1" spc="-28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nerg</a:t>
            </a:r>
            <a:r>
              <a:rPr lang="en-US" altLang="en-US" sz="2805" b="1" spc="-28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805" b="1" spc="-28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tique)</a:t>
            </a:r>
            <a:endParaRPr lang="en-US" altLang="fr-FR" sz="2805" b="1" spc="-28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5"/>
              </a:lnSpc>
            </a:pPr>
            <a:endParaRPr lang="en-US" altLang="fr-FR" sz="2805" b="1" spc="-28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5"/>
              </a:lnSpc>
            </a:pPr>
            <a:endParaRPr lang="en-US" altLang="fr-FR" sz="2805" b="1" spc="-28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5938275" y="3074933"/>
            <a:ext cx="4323338" cy="1402560"/>
            <a:chOff x="0" y="0"/>
            <a:chExt cx="1138657" cy="36939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38657" cy="369398"/>
            </a:xfrm>
            <a:custGeom>
              <a:avLst/>
              <a:gdLst/>
              <a:ahLst/>
              <a:cxnLst/>
              <a:rect l="l" t="t" r="r" b="b"/>
              <a:pathLst>
                <a:path w="1138657" h="369398">
                  <a:moveTo>
                    <a:pt x="35815" y="0"/>
                  </a:moveTo>
                  <a:lnTo>
                    <a:pt x="1102842" y="0"/>
                  </a:lnTo>
                  <a:cubicBezTo>
                    <a:pt x="1112341" y="0"/>
                    <a:pt x="1121450" y="3773"/>
                    <a:pt x="1128167" y="10490"/>
                  </a:cubicBezTo>
                  <a:cubicBezTo>
                    <a:pt x="1134884" y="17206"/>
                    <a:pt x="1138657" y="26316"/>
                    <a:pt x="1138657" y="35815"/>
                  </a:cubicBezTo>
                  <a:lnTo>
                    <a:pt x="1138657" y="333584"/>
                  </a:lnTo>
                  <a:cubicBezTo>
                    <a:pt x="1138657" y="343082"/>
                    <a:pt x="1134884" y="352192"/>
                    <a:pt x="1128167" y="358909"/>
                  </a:cubicBezTo>
                  <a:cubicBezTo>
                    <a:pt x="1121450" y="365625"/>
                    <a:pt x="1112341" y="369398"/>
                    <a:pt x="1102842" y="369398"/>
                  </a:cubicBezTo>
                  <a:lnTo>
                    <a:pt x="35815" y="369398"/>
                  </a:lnTo>
                  <a:cubicBezTo>
                    <a:pt x="26316" y="369398"/>
                    <a:pt x="17206" y="365625"/>
                    <a:pt x="10490" y="358909"/>
                  </a:cubicBezTo>
                  <a:cubicBezTo>
                    <a:pt x="3773" y="352192"/>
                    <a:pt x="0" y="343082"/>
                    <a:pt x="0" y="333584"/>
                  </a:cubicBezTo>
                  <a:lnTo>
                    <a:pt x="0" y="35815"/>
                  </a:lnTo>
                  <a:cubicBezTo>
                    <a:pt x="0" y="26316"/>
                    <a:pt x="3773" y="17206"/>
                    <a:pt x="10490" y="10490"/>
                  </a:cubicBezTo>
                  <a:cubicBezTo>
                    <a:pt x="17206" y="3773"/>
                    <a:pt x="26316" y="0"/>
                    <a:pt x="35815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138657" cy="407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6050280" y="3240405"/>
            <a:ext cx="4171950" cy="9531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360"/>
              </a:lnSpc>
            </a:pPr>
            <a:r>
              <a:rPr lang="en-US" altLang="fr-FR" sz="2800" b="1" spc="-27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IA pour surveiller la sant</a:t>
            </a:r>
            <a:r>
              <a:rPr lang="en-US" altLang="en-US" sz="2800" b="1" spc="-27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2800" b="1" spc="-27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des cultures</a:t>
            </a:r>
            <a:endParaRPr lang="en-US" altLang="fr-FR" sz="2800" b="1" spc="-27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360"/>
              </a:lnSpc>
            </a:pPr>
            <a:endParaRPr lang="en-US" altLang="fr-FR" sz="2800" b="1" spc="-27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2" name="TextBox 23"/>
          <p:cNvSpPr txBox="1"/>
          <p:nvPr/>
        </p:nvSpPr>
        <p:spPr>
          <a:xfrm rot="19707950">
            <a:off x="-12479453" y="1862110"/>
            <a:ext cx="8613129" cy="103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95"/>
              </a:lnSpc>
            </a:pPr>
            <a:endParaRPr lang="en-US" sz="8095" b="1" spc="-404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3" name="Zone de texte 42"/>
          <p:cNvSpPr txBox="1"/>
          <p:nvPr/>
        </p:nvSpPr>
        <p:spPr>
          <a:xfrm>
            <a:off x="792480" y="2108835"/>
            <a:ext cx="17495520" cy="502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000" b="1"/>
              <a:t>💡</a:t>
            </a:r>
            <a:r>
              <a:rPr lang="en-US" altLang="fr-FR" sz="3000" b="1"/>
              <a:t> Solaris Pro : plateforme intelligente de gestion environnementale</a:t>
            </a:r>
            <a:endParaRPr lang="en-US" altLang="fr-FR" sz="3000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p>
            <a:endParaRPr lang="fr-FR" altLang="en-US"/>
          </a:p>
        </p:txBody>
      </p:sp>
      <p:sp>
        <p:nvSpPr>
          <p:cNvPr id="3" name="Freeform 3"/>
          <p:cNvSpPr/>
          <p:nvPr/>
        </p:nvSpPr>
        <p:spPr>
          <a:xfrm>
            <a:off x="10407297" y="-322396"/>
            <a:ext cx="11191020" cy="11191020"/>
          </a:xfrm>
          <a:custGeom>
            <a:avLst/>
            <a:gdLst/>
            <a:ahLst/>
            <a:cxnLst/>
            <a:rect l="l" t="t" r="r" b="b"/>
            <a:pathLst>
              <a:path w="11191020" h="11191020">
                <a:moveTo>
                  <a:pt x="0" y="0"/>
                </a:moveTo>
                <a:lnTo>
                  <a:pt x="11191020" y="0"/>
                </a:lnTo>
                <a:lnTo>
                  <a:pt x="11191020" y="11191020"/>
                </a:lnTo>
                <a:lnTo>
                  <a:pt x="0" y="11191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8510" y="-322396"/>
            <a:ext cx="18545020" cy="2122887"/>
            <a:chOff x="0" y="0"/>
            <a:chExt cx="4884285" cy="5591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28510" y="9612430"/>
            <a:ext cx="18545020" cy="913430"/>
            <a:chOff x="0" y="0"/>
            <a:chExt cx="4884285" cy="240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84285" cy="240574"/>
            </a:xfrm>
            <a:custGeom>
              <a:avLst/>
              <a:gdLst/>
              <a:ahLst/>
              <a:cxnLst/>
              <a:rect l="l" t="t" r="r" b="b"/>
              <a:pathLst>
                <a:path w="4884285" h="240574">
                  <a:moveTo>
                    <a:pt x="0" y="0"/>
                  </a:moveTo>
                  <a:lnTo>
                    <a:pt x="4884285" y="0"/>
                  </a:lnTo>
                  <a:lnTo>
                    <a:pt x="4884285" y="240574"/>
                  </a:lnTo>
                  <a:lnTo>
                    <a:pt x="0" y="24057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84285" cy="2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8332" y="3818025"/>
            <a:ext cx="3824861" cy="3483263"/>
            <a:chOff x="0" y="0"/>
            <a:chExt cx="1007371" cy="9174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7371" cy="917403"/>
            </a:xfrm>
            <a:custGeom>
              <a:avLst/>
              <a:gdLst/>
              <a:ahLst/>
              <a:cxnLst/>
              <a:rect l="l" t="t" r="r" b="b"/>
              <a:pathLst>
                <a:path w="1007371" h="917403">
                  <a:moveTo>
                    <a:pt x="40482" y="0"/>
                  </a:moveTo>
                  <a:lnTo>
                    <a:pt x="966889" y="0"/>
                  </a:lnTo>
                  <a:cubicBezTo>
                    <a:pt x="989246" y="0"/>
                    <a:pt x="1007371" y="18124"/>
                    <a:pt x="1007371" y="40482"/>
                  </a:cubicBezTo>
                  <a:lnTo>
                    <a:pt x="1007371" y="876920"/>
                  </a:lnTo>
                  <a:cubicBezTo>
                    <a:pt x="1007371" y="899278"/>
                    <a:pt x="989246" y="917403"/>
                    <a:pt x="966889" y="917403"/>
                  </a:cubicBezTo>
                  <a:lnTo>
                    <a:pt x="40482" y="917403"/>
                  </a:lnTo>
                  <a:cubicBezTo>
                    <a:pt x="18124" y="917403"/>
                    <a:pt x="0" y="899278"/>
                    <a:pt x="0" y="876920"/>
                  </a:cubicBezTo>
                  <a:lnTo>
                    <a:pt x="0" y="40482"/>
                  </a:lnTo>
                  <a:cubicBezTo>
                    <a:pt x="0" y="18124"/>
                    <a:pt x="18124" y="0"/>
                    <a:pt x="40482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07371" cy="95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819856" y="3774200"/>
            <a:ext cx="3859708" cy="3483263"/>
            <a:chOff x="0" y="0"/>
            <a:chExt cx="1016549" cy="9174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6549" cy="917403"/>
            </a:xfrm>
            <a:custGeom>
              <a:avLst/>
              <a:gdLst/>
              <a:ahLst/>
              <a:cxnLst/>
              <a:rect l="l" t="t" r="r" b="b"/>
              <a:pathLst>
                <a:path w="1016549" h="917403">
                  <a:moveTo>
                    <a:pt x="40117" y="0"/>
                  </a:moveTo>
                  <a:lnTo>
                    <a:pt x="976432" y="0"/>
                  </a:lnTo>
                  <a:cubicBezTo>
                    <a:pt x="998588" y="0"/>
                    <a:pt x="1016549" y="17961"/>
                    <a:pt x="1016549" y="40117"/>
                  </a:cubicBezTo>
                  <a:lnTo>
                    <a:pt x="1016549" y="877286"/>
                  </a:lnTo>
                  <a:cubicBezTo>
                    <a:pt x="1016549" y="887926"/>
                    <a:pt x="1012322" y="898129"/>
                    <a:pt x="1004799" y="905653"/>
                  </a:cubicBezTo>
                  <a:cubicBezTo>
                    <a:pt x="997275" y="913176"/>
                    <a:pt x="987072" y="917403"/>
                    <a:pt x="976432" y="917403"/>
                  </a:cubicBezTo>
                  <a:lnTo>
                    <a:pt x="40117" y="917403"/>
                  </a:lnTo>
                  <a:cubicBezTo>
                    <a:pt x="17961" y="917403"/>
                    <a:pt x="0" y="899442"/>
                    <a:pt x="0" y="877286"/>
                  </a:cubicBezTo>
                  <a:lnTo>
                    <a:pt x="0" y="40117"/>
                  </a:lnTo>
                  <a:cubicBezTo>
                    <a:pt x="0" y="17961"/>
                    <a:pt x="17961" y="0"/>
                    <a:pt x="40117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16549" cy="95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03161" y="2086794"/>
            <a:ext cx="4191886" cy="4191886"/>
          </a:xfrm>
          <a:custGeom>
            <a:avLst/>
            <a:gdLst/>
            <a:ahLst/>
            <a:cxnLst/>
            <a:rect l="l" t="t" r="r" b="b"/>
            <a:pathLst>
              <a:path w="4191886" h="4191886">
                <a:moveTo>
                  <a:pt x="0" y="0"/>
                </a:moveTo>
                <a:lnTo>
                  <a:pt x="4191887" y="0"/>
                </a:lnTo>
                <a:lnTo>
                  <a:pt x="4191887" y="4191886"/>
                </a:lnTo>
                <a:lnTo>
                  <a:pt x="0" y="4191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57200" y="857250"/>
            <a:ext cx="13855700" cy="10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95"/>
              </a:lnSpc>
            </a:pPr>
            <a:r>
              <a:rPr lang="en-US" altLang="fr-FR" sz="8095" b="1" spc="-404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Objectifs du </a:t>
            </a:r>
            <a:r>
              <a:rPr lang="fr-FR" altLang="en-US" sz="8095" b="1" spc="-404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altLang="fr-FR" sz="8095" b="1" spc="-404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projet</a:t>
            </a:r>
            <a:r>
              <a:rPr lang="fr-FR" altLang="en-US" sz="8095" b="1" spc="-404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: </a:t>
            </a:r>
            <a:endParaRPr lang="fr-FR" altLang="en-US" sz="8095" b="1" spc="-404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52400" y="3924300"/>
            <a:ext cx="4303395" cy="4373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790"/>
              </a:lnSpc>
              <a:buFont typeface="Arial" panose="020B0604020202020204" pitchFamily="34" charset="0"/>
              <a:buChar char="•"/>
            </a:pPr>
            <a:endParaRPr lang="en-US" altLang="fr-FR" sz="3160" b="1" spc="-31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ctr">
              <a:lnSpc>
                <a:spcPts val="3790"/>
              </a:lnSpc>
              <a:buFont typeface="Arial" panose="020B0604020202020204" pitchFamily="34" charset="0"/>
              <a:buChar char="•"/>
            </a:pPr>
            <a:r>
              <a:rPr lang="en-US" altLang="fr-FR" sz="3160" b="1" spc="-31" dirty="0">
                <a:solidFill>
                  <a:srgbClr val="483415"/>
                </a:solidFill>
                <a:latin typeface="DM Sans"/>
                <a:ea typeface="DM Sans"/>
                <a:cs typeface="DM Sans"/>
                <a:sym typeface="DM Sans"/>
              </a:rPr>
              <a:t>Intelligente</a:t>
            </a:r>
            <a:endParaRPr lang="en-US" altLang="fr-FR" sz="3160" b="1" spc="-31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ctr">
              <a:lnSpc>
                <a:spcPts val="3790"/>
              </a:lnSpc>
              <a:buFont typeface="Arial" panose="020B0604020202020204" pitchFamily="34" charset="0"/>
              <a:buChar char="•"/>
            </a:pPr>
            <a:endParaRPr lang="en-US" altLang="fr-FR" sz="3160" b="1" spc="-31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ctr">
              <a:lnSpc>
                <a:spcPts val="3790"/>
              </a:lnSpc>
              <a:buFont typeface="Arial" panose="020B0604020202020204" pitchFamily="34" charset="0"/>
              <a:buChar char="•"/>
            </a:pPr>
            <a:endParaRPr lang="en-US" altLang="fr-FR" sz="3160" b="1" spc="-31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ctr">
              <a:lnSpc>
                <a:spcPts val="3790"/>
              </a:lnSpc>
              <a:buFont typeface="Arial" panose="020B0604020202020204" pitchFamily="34" charset="0"/>
              <a:buChar char="•"/>
            </a:pPr>
            <a:r>
              <a:rPr lang="" altLang="en-US" sz="3160" spc="-31" dirty="0">
                <a:solidFill>
                  <a:srgbClr val="483415"/>
                </a:solidFill>
                <a:latin typeface="DM Sans"/>
                <a:ea typeface="DM Sans"/>
                <a:cs typeface="DM Sans"/>
                <a:sym typeface="DM Sans"/>
              </a:rPr>
              <a:t>É</a:t>
            </a:r>
            <a:r>
              <a:rPr lang="en-US" altLang="fr-FR" sz="3160" spc="-31" dirty="0">
                <a:solidFill>
                  <a:srgbClr val="483415"/>
                </a:solidFill>
                <a:latin typeface="DM Sans"/>
                <a:ea typeface="DM Sans"/>
                <a:cs typeface="DM Sans"/>
                <a:sym typeface="DM Sans"/>
              </a:rPr>
              <a:t>conomique</a:t>
            </a:r>
            <a:endParaRPr lang="en-US" altLang="fr-FR" sz="3160" spc="-31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ctr">
              <a:lnSpc>
                <a:spcPts val="3790"/>
              </a:lnSpc>
              <a:buFont typeface="Arial" panose="020B0604020202020204" pitchFamily="34" charset="0"/>
              <a:buChar char="•"/>
            </a:pPr>
            <a:endParaRPr lang="en-US" altLang="fr-FR" sz="3160" spc="-31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790"/>
              </a:lnSpc>
            </a:pPr>
            <a:endParaRPr lang="en-US" altLang="fr-FR" sz="3160" spc="-31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790"/>
              </a:lnSpc>
            </a:pPr>
            <a:endParaRPr lang="en-US" altLang="fr-FR" sz="3160" spc="-31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790"/>
              </a:lnSpc>
            </a:pPr>
            <a:endParaRPr lang="en-US" altLang="fr-FR" sz="3160" spc="-31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648027" y="3772231"/>
            <a:ext cx="3838698" cy="38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ts val="3720"/>
              </a:lnSpc>
              <a:buFont typeface="Arial" panose="020B0604020202020204" pitchFamily="34" charset="0"/>
              <a:buChar char="•"/>
            </a:pPr>
            <a:endParaRPr lang="en-US" altLang="fr-FR" sz="3100" spc="-30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ctr">
              <a:lnSpc>
                <a:spcPts val="3720"/>
              </a:lnSpc>
              <a:buFont typeface="Arial" panose="020B0604020202020204" pitchFamily="34" charset="0"/>
              <a:buChar char="•"/>
            </a:pPr>
            <a:r>
              <a:rPr lang="en-US" altLang="fr-FR" sz="3100" spc="-30" dirty="0">
                <a:solidFill>
                  <a:srgbClr val="483415"/>
                </a:solidFill>
                <a:latin typeface="DM Sans"/>
                <a:ea typeface="DM Sans"/>
                <a:cs typeface="DM Sans"/>
                <a:sym typeface="DM Sans"/>
              </a:rPr>
              <a:t>Simple à utiliser</a:t>
            </a:r>
            <a:endParaRPr lang="en-US" altLang="fr-FR" sz="3100" spc="-30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ctr">
              <a:lnSpc>
                <a:spcPts val="3720"/>
              </a:lnSpc>
              <a:buFont typeface="Arial" panose="020B0604020202020204" pitchFamily="34" charset="0"/>
              <a:buChar char="•"/>
            </a:pPr>
            <a:endParaRPr lang="en-US" altLang="fr-FR" sz="3100" spc="-30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720"/>
              </a:lnSpc>
            </a:pPr>
            <a:endParaRPr lang="en-US" altLang="fr-FR" sz="3100" spc="-30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ctr">
              <a:lnSpc>
                <a:spcPts val="3720"/>
              </a:lnSpc>
              <a:buFont typeface="Arial" panose="020B0604020202020204" pitchFamily="34" charset="0"/>
              <a:buChar char="•"/>
            </a:pPr>
            <a:r>
              <a:rPr lang="" altLang="en-US" sz="3100" spc="-30" dirty="0">
                <a:solidFill>
                  <a:srgbClr val="483415"/>
                </a:solidFill>
                <a:latin typeface="DM Sans"/>
                <a:ea typeface="DM Sans"/>
                <a:cs typeface="DM Sans"/>
                <a:sym typeface="DM Sans"/>
              </a:rPr>
              <a:t>É</a:t>
            </a:r>
            <a:r>
              <a:rPr lang="en-US" altLang="fr-FR" sz="3100" spc="-30" dirty="0">
                <a:solidFill>
                  <a:srgbClr val="483415"/>
                </a:solidFill>
                <a:latin typeface="DM Sans"/>
                <a:ea typeface="DM Sans"/>
                <a:cs typeface="DM Sans"/>
                <a:sym typeface="DM Sans"/>
              </a:rPr>
              <a:t>cologique</a:t>
            </a:r>
            <a:endParaRPr lang="en-US" altLang="fr-FR" sz="3100" spc="-30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indent="-457200" algn="ctr">
              <a:lnSpc>
                <a:spcPts val="3720"/>
              </a:lnSpc>
              <a:buFont typeface="Arial" panose="020B0604020202020204" pitchFamily="34" charset="0"/>
              <a:buChar char="•"/>
            </a:pPr>
            <a:endParaRPr lang="en-US" altLang="fr-FR" sz="3100" spc="-30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720"/>
              </a:lnSpc>
            </a:pPr>
            <a:endParaRPr lang="en-US" altLang="fr-FR" sz="3100" spc="-30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720"/>
              </a:lnSpc>
            </a:pPr>
            <a:endParaRPr lang="en-US" altLang="fr-FR" sz="3100" spc="-30" dirty="0">
              <a:solidFill>
                <a:srgbClr val="48341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Freeform 19"/>
          <p:cNvSpPr/>
          <p:nvPr/>
        </p:nvSpPr>
        <p:spPr>
          <a:xfrm rot="19649156">
            <a:off x="-18452801" y="6527052"/>
            <a:ext cx="8007626" cy="7997616"/>
          </a:xfrm>
          <a:custGeom>
            <a:avLst/>
            <a:gdLst/>
            <a:ahLst/>
            <a:cxnLst/>
            <a:rect l="l" t="t" r="r" b="b"/>
            <a:pathLst>
              <a:path w="8007626" h="7997616">
                <a:moveTo>
                  <a:pt x="0" y="0"/>
                </a:moveTo>
                <a:lnTo>
                  <a:pt x="8007625" y="0"/>
                </a:lnTo>
                <a:lnTo>
                  <a:pt x="8007625" y="7997616"/>
                </a:lnTo>
                <a:lnTo>
                  <a:pt x="0" y="799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0" name="Freeform 20"/>
          <p:cNvSpPr/>
          <p:nvPr/>
        </p:nvSpPr>
        <p:spPr>
          <a:xfrm rot="3929079">
            <a:off x="24993600" y="10830524"/>
            <a:ext cx="2287677" cy="2283518"/>
          </a:xfrm>
          <a:custGeom>
            <a:avLst/>
            <a:gdLst/>
            <a:ahLst/>
            <a:cxnLst/>
            <a:rect l="l" t="t" r="r" b="b"/>
            <a:pathLst>
              <a:path w="2287677" h="2283518">
                <a:moveTo>
                  <a:pt x="0" y="0"/>
                </a:moveTo>
                <a:lnTo>
                  <a:pt x="2287677" y="0"/>
                </a:lnTo>
                <a:lnTo>
                  <a:pt x="2287677" y="2283518"/>
                </a:lnTo>
                <a:lnTo>
                  <a:pt x="0" y="2283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Zone de texte 25"/>
          <p:cNvSpPr txBox="1"/>
          <p:nvPr/>
        </p:nvSpPr>
        <p:spPr>
          <a:xfrm>
            <a:off x="182245" y="2439035"/>
            <a:ext cx="94189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🎯</a:t>
            </a:r>
            <a:r>
              <a:rPr lang="en-US" altLang="fr-FR" sz="4000" b="1"/>
              <a:t> Offrir une solution :</a:t>
            </a:r>
            <a:endParaRPr lang="en-US" altLang="fr-FR" sz="4000" b="1"/>
          </a:p>
          <a:p>
            <a:endParaRPr lang="en-US" altLang="fr-FR"/>
          </a:p>
          <a:p>
            <a:endParaRPr lang="en-US" altLang="fr-FR"/>
          </a:p>
          <a:p>
            <a:endParaRPr lang="en-US" altLang="fr-FR"/>
          </a:p>
          <a:p>
            <a:endParaRPr lang="en-US" alt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851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612430"/>
            <a:ext cx="18545020" cy="913430"/>
            <a:chOff x="0" y="0"/>
            <a:chExt cx="4884285" cy="240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240574"/>
            </a:xfrm>
            <a:custGeom>
              <a:avLst/>
              <a:gdLst/>
              <a:ahLst/>
              <a:cxnLst/>
              <a:rect l="l" t="t" r="r" b="b"/>
              <a:pathLst>
                <a:path w="4884285" h="240574">
                  <a:moveTo>
                    <a:pt x="0" y="0"/>
                  </a:moveTo>
                  <a:lnTo>
                    <a:pt x="4884285" y="0"/>
                  </a:lnTo>
                  <a:lnTo>
                    <a:pt x="4884285" y="240574"/>
                  </a:lnTo>
                  <a:lnTo>
                    <a:pt x="0" y="24057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2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0744502" y="1089864"/>
            <a:ext cx="97842" cy="146277"/>
          </a:xfrm>
          <a:custGeom>
            <a:avLst/>
            <a:gdLst/>
            <a:ahLst/>
            <a:cxnLst/>
            <a:rect l="l" t="t" r="r" b="b"/>
            <a:pathLst>
              <a:path w="97842" h="146277">
                <a:moveTo>
                  <a:pt x="0" y="0"/>
                </a:moveTo>
                <a:lnTo>
                  <a:pt x="97842" y="0"/>
                </a:lnTo>
                <a:lnTo>
                  <a:pt x="97842" y="146277"/>
                </a:lnTo>
                <a:lnTo>
                  <a:pt x="0" y="146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9220200" y="2112010"/>
            <a:ext cx="8766175" cy="6855460"/>
            <a:chOff x="0" y="0"/>
            <a:chExt cx="1472751" cy="10264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72751" cy="1026471"/>
            </a:xfrm>
            <a:custGeom>
              <a:avLst/>
              <a:gdLst/>
              <a:ahLst/>
              <a:cxnLst/>
              <a:rect l="l" t="t" r="r" b="b"/>
              <a:pathLst>
                <a:path w="1472751" h="1026471">
                  <a:moveTo>
                    <a:pt x="27690" y="0"/>
                  </a:moveTo>
                  <a:lnTo>
                    <a:pt x="1445061" y="0"/>
                  </a:lnTo>
                  <a:cubicBezTo>
                    <a:pt x="1452404" y="0"/>
                    <a:pt x="1459447" y="2917"/>
                    <a:pt x="1464640" y="8110"/>
                  </a:cubicBezTo>
                  <a:cubicBezTo>
                    <a:pt x="1469833" y="13303"/>
                    <a:pt x="1472751" y="20346"/>
                    <a:pt x="1472751" y="27690"/>
                  </a:cubicBezTo>
                  <a:lnTo>
                    <a:pt x="1472751" y="998781"/>
                  </a:lnTo>
                  <a:cubicBezTo>
                    <a:pt x="1472751" y="1014074"/>
                    <a:pt x="1460353" y="1026471"/>
                    <a:pt x="1445061" y="1026471"/>
                  </a:cubicBezTo>
                  <a:lnTo>
                    <a:pt x="27690" y="1026471"/>
                  </a:lnTo>
                  <a:cubicBezTo>
                    <a:pt x="12397" y="1026471"/>
                    <a:pt x="0" y="1014074"/>
                    <a:pt x="0" y="998781"/>
                  </a:cubicBezTo>
                  <a:lnTo>
                    <a:pt x="0" y="27690"/>
                  </a:lnTo>
                  <a:cubicBezTo>
                    <a:pt x="0" y="12397"/>
                    <a:pt x="12397" y="0"/>
                    <a:pt x="27690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72751" cy="1064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685917" y="1218456"/>
            <a:ext cx="8007626" cy="7997616"/>
          </a:xfrm>
          <a:custGeom>
            <a:avLst/>
            <a:gdLst/>
            <a:ahLst/>
            <a:cxnLst/>
            <a:rect l="l" t="t" r="r" b="b"/>
            <a:pathLst>
              <a:path w="8007626" h="7997616">
                <a:moveTo>
                  <a:pt x="0" y="0"/>
                </a:moveTo>
                <a:lnTo>
                  <a:pt x="8007625" y="0"/>
                </a:lnTo>
                <a:lnTo>
                  <a:pt x="8007625" y="7997616"/>
                </a:lnTo>
                <a:lnTo>
                  <a:pt x="0" y="799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849444" y="-342796"/>
            <a:ext cx="2287677" cy="2283518"/>
          </a:xfrm>
          <a:custGeom>
            <a:avLst/>
            <a:gdLst/>
            <a:ahLst/>
            <a:cxnLst/>
            <a:rect l="l" t="t" r="r" b="b"/>
            <a:pathLst>
              <a:path w="2287677" h="2283518">
                <a:moveTo>
                  <a:pt x="0" y="0"/>
                </a:moveTo>
                <a:lnTo>
                  <a:pt x="2287677" y="0"/>
                </a:lnTo>
                <a:lnTo>
                  <a:pt x="2287677" y="2283518"/>
                </a:lnTo>
                <a:lnTo>
                  <a:pt x="0" y="2283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93065" y="992505"/>
            <a:ext cx="10155555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altLang="fr-FR" sz="6300" b="1" spc="-31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Technologies utilis</a:t>
            </a:r>
            <a:r>
              <a:rPr lang="en-US" altLang="en-US" sz="6300" b="1" spc="-31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6300" b="1" spc="-31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es</a:t>
            </a:r>
            <a:r>
              <a:rPr lang="fr-FR" altLang="en-US" sz="6300" b="1" spc="-315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:</a:t>
            </a:r>
            <a:endParaRPr lang="fr-FR" altLang="en-US" sz="6300" b="1" spc="-315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48800" y="2310130"/>
            <a:ext cx="8460740" cy="33147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890"/>
              </a:lnSpc>
            </a:pPr>
            <a:r>
              <a:rPr lang="zh-CN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🧠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fr-FR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Intelligence Artificielle</a:t>
            </a: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r>
              <a:rPr lang="zh-CN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🌞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fr-FR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Panneaux solaires</a:t>
            </a: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r>
              <a:rPr lang="zh-CN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🌱</a:t>
            </a:r>
            <a:r>
              <a:rPr lang="fr-FR" altLang="zh-CN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Capteurs d’humidit</a:t>
            </a:r>
            <a:r>
              <a:rPr lang="en-US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du sol</a:t>
            </a: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r>
              <a:rPr lang="zh-CN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📡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T</a:t>
            </a:r>
            <a:r>
              <a:rPr lang="en-US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l</a:t>
            </a:r>
            <a:r>
              <a:rPr lang="en-US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commande à distance</a:t>
            </a: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r>
              <a:rPr lang="zh-CN" altLang="en-US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🔗</a:t>
            </a:r>
            <a:r>
              <a:rPr lang="en-US" altLang="fr-FR" sz="4075" b="1" spc="-4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Blockchain (Hedera)</a:t>
            </a: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890"/>
              </a:lnSpc>
            </a:pPr>
            <a:endParaRPr lang="en-US" altLang="fr-FR" sz="4075" b="1" spc="-4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3" name="TextBox 33"/>
          <p:cNvSpPr txBox="1"/>
          <p:nvPr/>
        </p:nvSpPr>
        <p:spPr>
          <a:xfrm rot="19770484">
            <a:off x="5351580" y="-3816324"/>
            <a:ext cx="9127649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  <a:spcBef>
                <a:spcPct val="0"/>
              </a:spcBef>
            </a:pPr>
            <a:endParaRPr lang="en-US" sz="44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4" name="Freeform 30"/>
          <p:cNvSpPr/>
          <p:nvPr/>
        </p:nvSpPr>
        <p:spPr>
          <a:xfrm rot="3093570">
            <a:off x="-954576" y="-4575181"/>
            <a:ext cx="1909152" cy="1940913"/>
          </a:xfrm>
          <a:custGeom>
            <a:avLst/>
            <a:gdLst/>
            <a:ahLst/>
            <a:cxnLst/>
            <a:rect l="l" t="t" r="r" b="b"/>
            <a:pathLst>
              <a:path w="1909152" h="1940913">
                <a:moveTo>
                  <a:pt x="0" y="0"/>
                </a:moveTo>
                <a:lnTo>
                  <a:pt x="1909152" y="0"/>
                </a:lnTo>
                <a:lnTo>
                  <a:pt x="1909152" y="1940913"/>
                </a:lnTo>
                <a:lnTo>
                  <a:pt x="0" y="1940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  <p:txBody>
          <a:bodyPr/>
          <a:p>
            <a:endParaRPr lang="fr-F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12851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612430"/>
            <a:ext cx="18545020" cy="913430"/>
            <a:chOff x="0" y="0"/>
            <a:chExt cx="4884285" cy="240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240574"/>
            </a:xfrm>
            <a:custGeom>
              <a:avLst/>
              <a:gdLst/>
              <a:ahLst/>
              <a:cxnLst/>
              <a:rect l="l" t="t" r="r" b="b"/>
              <a:pathLst>
                <a:path w="4884285" h="240574">
                  <a:moveTo>
                    <a:pt x="0" y="0"/>
                  </a:moveTo>
                  <a:lnTo>
                    <a:pt x="4884285" y="0"/>
                  </a:lnTo>
                  <a:lnTo>
                    <a:pt x="4884285" y="240574"/>
                  </a:lnTo>
                  <a:lnTo>
                    <a:pt x="0" y="24057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2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27905" y="3538573"/>
            <a:ext cx="7998841" cy="2113215"/>
            <a:chOff x="0" y="0"/>
            <a:chExt cx="2106691" cy="5565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6691" cy="556567"/>
            </a:xfrm>
            <a:custGeom>
              <a:avLst/>
              <a:gdLst/>
              <a:ahLst/>
              <a:cxnLst/>
              <a:rect l="l" t="t" r="r" b="b"/>
              <a:pathLst>
                <a:path w="2106691" h="556567">
                  <a:moveTo>
                    <a:pt x="19358" y="0"/>
                  </a:moveTo>
                  <a:lnTo>
                    <a:pt x="2087333" y="0"/>
                  </a:lnTo>
                  <a:cubicBezTo>
                    <a:pt x="2092467" y="0"/>
                    <a:pt x="2097391" y="2039"/>
                    <a:pt x="2101021" y="5670"/>
                  </a:cubicBezTo>
                  <a:cubicBezTo>
                    <a:pt x="2104651" y="9300"/>
                    <a:pt x="2106691" y="14224"/>
                    <a:pt x="2106691" y="19358"/>
                  </a:cubicBezTo>
                  <a:lnTo>
                    <a:pt x="2106691" y="537209"/>
                  </a:lnTo>
                  <a:cubicBezTo>
                    <a:pt x="2106691" y="542343"/>
                    <a:pt x="2104651" y="547267"/>
                    <a:pt x="2101021" y="550897"/>
                  </a:cubicBezTo>
                  <a:cubicBezTo>
                    <a:pt x="2097391" y="554528"/>
                    <a:pt x="2092467" y="556567"/>
                    <a:pt x="2087333" y="556567"/>
                  </a:cubicBezTo>
                  <a:lnTo>
                    <a:pt x="19358" y="556567"/>
                  </a:lnTo>
                  <a:cubicBezTo>
                    <a:pt x="14224" y="556567"/>
                    <a:pt x="9300" y="554528"/>
                    <a:pt x="5670" y="550897"/>
                  </a:cubicBezTo>
                  <a:cubicBezTo>
                    <a:pt x="2039" y="547267"/>
                    <a:pt x="0" y="542343"/>
                    <a:pt x="0" y="537209"/>
                  </a:cubicBezTo>
                  <a:lnTo>
                    <a:pt x="0" y="19358"/>
                  </a:lnTo>
                  <a:cubicBezTo>
                    <a:pt x="0" y="14224"/>
                    <a:pt x="2039" y="9300"/>
                    <a:pt x="5670" y="5670"/>
                  </a:cubicBezTo>
                  <a:cubicBezTo>
                    <a:pt x="9300" y="2039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06691" cy="594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4134" y="3488036"/>
            <a:ext cx="7998841" cy="2163753"/>
            <a:chOff x="0" y="0"/>
            <a:chExt cx="2106691" cy="5698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6691" cy="569877"/>
            </a:xfrm>
            <a:custGeom>
              <a:avLst/>
              <a:gdLst/>
              <a:ahLst/>
              <a:cxnLst/>
              <a:rect l="l" t="t" r="r" b="b"/>
              <a:pathLst>
                <a:path w="2106691" h="569877">
                  <a:moveTo>
                    <a:pt x="19358" y="0"/>
                  </a:moveTo>
                  <a:lnTo>
                    <a:pt x="2087333" y="0"/>
                  </a:lnTo>
                  <a:cubicBezTo>
                    <a:pt x="2092467" y="0"/>
                    <a:pt x="2097391" y="2039"/>
                    <a:pt x="2101021" y="5670"/>
                  </a:cubicBezTo>
                  <a:cubicBezTo>
                    <a:pt x="2104651" y="9300"/>
                    <a:pt x="2106691" y="14224"/>
                    <a:pt x="2106691" y="19358"/>
                  </a:cubicBezTo>
                  <a:lnTo>
                    <a:pt x="2106691" y="550520"/>
                  </a:lnTo>
                  <a:cubicBezTo>
                    <a:pt x="2106691" y="555654"/>
                    <a:pt x="2104651" y="560577"/>
                    <a:pt x="2101021" y="564208"/>
                  </a:cubicBezTo>
                  <a:cubicBezTo>
                    <a:pt x="2097391" y="567838"/>
                    <a:pt x="2092467" y="569877"/>
                    <a:pt x="2087333" y="569877"/>
                  </a:cubicBezTo>
                  <a:lnTo>
                    <a:pt x="19358" y="569877"/>
                  </a:lnTo>
                  <a:cubicBezTo>
                    <a:pt x="14224" y="569877"/>
                    <a:pt x="9300" y="567838"/>
                    <a:pt x="5670" y="564208"/>
                  </a:cubicBezTo>
                  <a:cubicBezTo>
                    <a:pt x="2039" y="560577"/>
                    <a:pt x="0" y="555654"/>
                    <a:pt x="0" y="550520"/>
                  </a:cubicBezTo>
                  <a:lnTo>
                    <a:pt x="0" y="19358"/>
                  </a:lnTo>
                  <a:cubicBezTo>
                    <a:pt x="0" y="14224"/>
                    <a:pt x="2039" y="9300"/>
                    <a:pt x="5670" y="5670"/>
                  </a:cubicBezTo>
                  <a:cubicBezTo>
                    <a:pt x="9300" y="2039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06691" cy="60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470889" y="2539170"/>
            <a:ext cx="311712" cy="31171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41107" y="6911864"/>
            <a:ext cx="7998841" cy="2163753"/>
            <a:chOff x="0" y="0"/>
            <a:chExt cx="2106691" cy="5698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06691" cy="569877"/>
            </a:xfrm>
            <a:custGeom>
              <a:avLst/>
              <a:gdLst/>
              <a:ahLst/>
              <a:cxnLst/>
              <a:rect l="l" t="t" r="r" b="b"/>
              <a:pathLst>
                <a:path w="2106691" h="569877">
                  <a:moveTo>
                    <a:pt x="19358" y="0"/>
                  </a:moveTo>
                  <a:lnTo>
                    <a:pt x="2087333" y="0"/>
                  </a:lnTo>
                  <a:cubicBezTo>
                    <a:pt x="2092467" y="0"/>
                    <a:pt x="2097391" y="2039"/>
                    <a:pt x="2101021" y="5670"/>
                  </a:cubicBezTo>
                  <a:cubicBezTo>
                    <a:pt x="2104651" y="9300"/>
                    <a:pt x="2106691" y="14224"/>
                    <a:pt x="2106691" y="19358"/>
                  </a:cubicBezTo>
                  <a:lnTo>
                    <a:pt x="2106691" y="550520"/>
                  </a:lnTo>
                  <a:cubicBezTo>
                    <a:pt x="2106691" y="555654"/>
                    <a:pt x="2104651" y="560577"/>
                    <a:pt x="2101021" y="564208"/>
                  </a:cubicBezTo>
                  <a:cubicBezTo>
                    <a:pt x="2097391" y="567838"/>
                    <a:pt x="2092467" y="569877"/>
                    <a:pt x="2087333" y="569877"/>
                  </a:cubicBezTo>
                  <a:lnTo>
                    <a:pt x="19358" y="569877"/>
                  </a:lnTo>
                  <a:cubicBezTo>
                    <a:pt x="14224" y="569877"/>
                    <a:pt x="9300" y="567838"/>
                    <a:pt x="5670" y="564208"/>
                  </a:cubicBezTo>
                  <a:cubicBezTo>
                    <a:pt x="2039" y="560577"/>
                    <a:pt x="0" y="555654"/>
                    <a:pt x="0" y="550520"/>
                  </a:cubicBezTo>
                  <a:lnTo>
                    <a:pt x="0" y="19358"/>
                  </a:lnTo>
                  <a:cubicBezTo>
                    <a:pt x="0" y="14224"/>
                    <a:pt x="2039" y="9300"/>
                    <a:pt x="5670" y="5670"/>
                  </a:cubicBezTo>
                  <a:cubicBezTo>
                    <a:pt x="9300" y="2039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106691" cy="607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28700" y="927998"/>
            <a:ext cx="1909152" cy="1940913"/>
          </a:xfrm>
          <a:custGeom>
            <a:avLst/>
            <a:gdLst/>
            <a:ahLst/>
            <a:cxnLst/>
            <a:rect l="l" t="t" r="r" b="b"/>
            <a:pathLst>
              <a:path w="1909152" h="1940913">
                <a:moveTo>
                  <a:pt x="0" y="0"/>
                </a:moveTo>
                <a:lnTo>
                  <a:pt x="1909152" y="0"/>
                </a:lnTo>
                <a:lnTo>
                  <a:pt x="1909152" y="1940913"/>
                </a:lnTo>
                <a:lnTo>
                  <a:pt x="0" y="1940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74134" y="3500473"/>
            <a:ext cx="7998841" cy="252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endParaRPr lang="en-US" altLang="fr-FR" sz="320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✅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Gestion de l’irrigation</a:t>
            </a:r>
            <a:endParaRPr lang="en-US" altLang="fr-FR" sz="320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goutte-à-goutte</a:t>
            </a:r>
            <a:endParaRPr lang="en-US" altLang="fr-FR" sz="320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285"/>
              </a:lnSpc>
            </a:pPr>
            <a:endParaRPr lang="en-US" altLang="fr-FR" sz="2345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677435" y="4152651"/>
            <a:ext cx="7880140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✅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Analyse pr</a:t>
            </a:r>
            <a:r>
              <a:rPr lang="en-US" altLang="en-US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320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dictive de l’ea</a:t>
            </a:r>
            <a:r>
              <a:rPr lang="en-US" altLang="fr-FR" sz="2350" b="1" spc="-23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u</a:t>
            </a:r>
            <a:endParaRPr lang="en-US" altLang="fr-FR" sz="235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820"/>
              </a:lnSpc>
            </a:pPr>
            <a:endParaRPr lang="en-US" altLang="fr-FR" sz="2350" b="1" spc="-23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488238" y="653322"/>
            <a:ext cx="9127649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  <a:spcBef>
                <a:spcPct val="0"/>
              </a:spcBef>
            </a:pPr>
            <a:r>
              <a:rPr lang="en-US" altLang="fr-FR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Fonctionnalit</a:t>
            </a:r>
            <a:r>
              <a:rPr lang="en-US" altLang="en-US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é</a:t>
            </a:r>
            <a:r>
              <a:rPr lang="en-US" altLang="fr-FR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 cl</a:t>
            </a:r>
            <a:r>
              <a:rPr lang="en-US" altLang="en-US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é</a:t>
            </a:r>
            <a:r>
              <a:rPr lang="en-US" altLang="fr-FR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</a:t>
            </a:r>
            <a:r>
              <a:rPr lang="fr-FR" altLang="en-US" sz="44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endParaRPr lang="fr-FR" altLang="en-US" sz="44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078095" y="7084695"/>
            <a:ext cx="7924800" cy="14243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290"/>
              </a:lnSpc>
              <a:spcBef>
                <a:spcPct val="0"/>
              </a:spcBef>
            </a:pPr>
            <a:endParaRPr lang="en-US" altLang="en-US" sz="235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altLang="en-US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✅</a:t>
            </a:r>
            <a:r>
              <a: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Traitements automatiques</a:t>
            </a:r>
            <a:endParaRPr lang="en-US" altLang="fr-FR" sz="32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altLang="fr-FR" sz="32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des cultures</a:t>
            </a:r>
            <a:endParaRPr lang="en-US" altLang="fr-FR" sz="32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290"/>
              </a:lnSpc>
              <a:spcBef>
                <a:spcPct val="0"/>
              </a:spcBef>
            </a:pPr>
            <a:endParaRPr lang="en-US" altLang="fr-FR" sz="32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7" name="Zone de texte 26"/>
          <p:cNvSpPr txBox="1"/>
          <p:nvPr/>
        </p:nvSpPr>
        <p:spPr>
          <a:xfrm>
            <a:off x="7162800" y="2018030"/>
            <a:ext cx="76873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000" b="1"/>
              <a:t>🏆</a:t>
            </a:r>
            <a:r>
              <a:rPr lang="en-US" altLang="fr-FR" sz="3000" b="1"/>
              <a:t> Nos points forts :</a:t>
            </a:r>
            <a:endParaRPr lang="en-US" altLang="fr-FR" sz="3000" b="1"/>
          </a:p>
          <a:p>
            <a:endParaRPr lang="en-US" altLang="fr-FR"/>
          </a:p>
          <a:p>
            <a:endParaRPr lang="en-US" alt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510" y="-322396"/>
            <a:ext cx="18545020" cy="2122887"/>
            <a:chOff x="0" y="0"/>
            <a:chExt cx="4884285" cy="5591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8510" y="9612430"/>
            <a:ext cx="18545020" cy="913430"/>
            <a:chOff x="0" y="0"/>
            <a:chExt cx="4884285" cy="2405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4285" cy="240574"/>
            </a:xfrm>
            <a:custGeom>
              <a:avLst/>
              <a:gdLst/>
              <a:ahLst/>
              <a:cxnLst/>
              <a:rect l="l" t="t" r="r" b="b"/>
              <a:pathLst>
                <a:path w="4884285" h="240574">
                  <a:moveTo>
                    <a:pt x="0" y="0"/>
                  </a:moveTo>
                  <a:lnTo>
                    <a:pt x="4884285" y="0"/>
                  </a:lnTo>
                  <a:lnTo>
                    <a:pt x="4884285" y="240574"/>
                  </a:lnTo>
                  <a:lnTo>
                    <a:pt x="0" y="24057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4285" cy="2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643571"/>
            <a:ext cx="1725930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Valeur ajout</a:t>
            </a:r>
            <a:r>
              <a:rPr lang="en-US" altLang="en-US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e</a:t>
            </a:r>
            <a:r>
              <a:rPr lang="fr-FR" altLang="en-US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:</a:t>
            </a:r>
            <a:endParaRPr lang="fr-FR" altLang="en-US" sz="8800" b="1" spc="-43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6252188" y="8293790"/>
            <a:ext cx="582935" cy="58293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59481" y="2183760"/>
            <a:ext cx="9114169" cy="2241867"/>
            <a:chOff x="0" y="0"/>
            <a:chExt cx="2400440" cy="5904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00440" cy="590450"/>
            </a:xfrm>
            <a:custGeom>
              <a:avLst/>
              <a:gdLst/>
              <a:ahLst/>
              <a:cxnLst/>
              <a:rect l="l" t="t" r="r" b="b"/>
              <a:pathLst>
                <a:path w="2400440" h="590450">
                  <a:moveTo>
                    <a:pt x="16989" y="0"/>
                  </a:moveTo>
                  <a:lnTo>
                    <a:pt x="2383451" y="0"/>
                  </a:lnTo>
                  <a:cubicBezTo>
                    <a:pt x="2387957" y="0"/>
                    <a:pt x="2392278" y="1790"/>
                    <a:pt x="2395464" y="4976"/>
                  </a:cubicBezTo>
                  <a:cubicBezTo>
                    <a:pt x="2398650" y="8162"/>
                    <a:pt x="2400440" y="12483"/>
                    <a:pt x="2400440" y="16989"/>
                  </a:cubicBezTo>
                  <a:lnTo>
                    <a:pt x="2400440" y="573462"/>
                  </a:lnTo>
                  <a:cubicBezTo>
                    <a:pt x="2400440" y="582844"/>
                    <a:pt x="2392833" y="590450"/>
                    <a:pt x="2383451" y="590450"/>
                  </a:cubicBezTo>
                  <a:lnTo>
                    <a:pt x="16989" y="590450"/>
                  </a:lnTo>
                  <a:cubicBezTo>
                    <a:pt x="12483" y="590450"/>
                    <a:pt x="8162" y="588661"/>
                    <a:pt x="4976" y="585475"/>
                  </a:cubicBezTo>
                  <a:cubicBezTo>
                    <a:pt x="1790" y="582289"/>
                    <a:pt x="0" y="577967"/>
                    <a:pt x="0" y="573462"/>
                  </a:cubicBezTo>
                  <a:lnTo>
                    <a:pt x="0" y="16989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9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400440" cy="628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514349" y="7336906"/>
            <a:ext cx="7565641" cy="2313356"/>
            <a:chOff x="0" y="0"/>
            <a:chExt cx="1992597" cy="60927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92597" cy="609279"/>
            </a:xfrm>
            <a:custGeom>
              <a:avLst/>
              <a:gdLst/>
              <a:ahLst/>
              <a:cxnLst/>
              <a:rect l="l" t="t" r="r" b="b"/>
              <a:pathLst>
                <a:path w="1992597" h="609279">
                  <a:moveTo>
                    <a:pt x="20466" y="0"/>
                  </a:moveTo>
                  <a:lnTo>
                    <a:pt x="1972131" y="0"/>
                  </a:lnTo>
                  <a:cubicBezTo>
                    <a:pt x="1983434" y="0"/>
                    <a:pt x="1992597" y="9163"/>
                    <a:pt x="1992597" y="20466"/>
                  </a:cubicBezTo>
                  <a:lnTo>
                    <a:pt x="1992597" y="588813"/>
                  </a:lnTo>
                  <a:cubicBezTo>
                    <a:pt x="1992597" y="600116"/>
                    <a:pt x="1983434" y="609279"/>
                    <a:pt x="1972131" y="609279"/>
                  </a:cubicBezTo>
                  <a:lnTo>
                    <a:pt x="20466" y="609279"/>
                  </a:lnTo>
                  <a:cubicBezTo>
                    <a:pt x="15038" y="609279"/>
                    <a:pt x="9832" y="607123"/>
                    <a:pt x="5994" y="603284"/>
                  </a:cubicBezTo>
                  <a:cubicBezTo>
                    <a:pt x="2156" y="599446"/>
                    <a:pt x="0" y="594241"/>
                    <a:pt x="0" y="588813"/>
                  </a:cubicBezTo>
                  <a:lnTo>
                    <a:pt x="0" y="20466"/>
                  </a:lnTo>
                  <a:cubicBezTo>
                    <a:pt x="0" y="9163"/>
                    <a:pt x="9163" y="0"/>
                    <a:pt x="20466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992597" cy="64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658350" y="4681285"/>
            <a:ext cx="6869459" cy="2313356"/>
            <a:chOff x="0" y="0"/>
            <a:chExt cx="1809240" cy="6092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809240" cy="609279"/>
            </a:xfrm>
            <a:custGeom>
              <a:avLst/>
              <a:gdLst/>
              <a:ahLst/>
              <a:cxnLst/>
              <a:rect l="l" t="t" r="r" b="b"/>
              <a:pathLst>
                <a:path w="1809240" h="609279">
                  <a:moveTo>
                    <a:pt x="22540" y="0"/>
                  </a:moveTo>
                  <a:lnTo>
                    <a:pt x="1786700" y="0"/>
                  </a:lnTo>
                  <a:cubicBezTo>
                    <a:pt x="1799149" y="0"/>
                    <a:pt x="1809240" y="10092"/>
                    <a:pt x="1809240" y="22540"/>
                  </a:cubicBezTo>
                  <a:lnTo>
                    <a:pt x="1809240" y="586739"/>
                  </a:lnTo>
                  <a:cubicBezTo>
                    <a:pt x="1809240" y="592717"/>
                    <a:pt x="1806866" y="598450"/>
                    <a:pt x="1802638" y="602677"/>
                  </a:cubicBezTo>
                  <a:cubicBezTo>
                    <a:pt x="1798411" y="606904"/>
                    <a:pt x="1792678" y="609279"/>
                    <a:pt x="1786700" y="609279"/>
                  </a:cubicBezTo>
                  <a:lnTo>
                    <a:pt x="22540" y="609279"/>
                  </a:lnTo>
                  <a:cubicBezTo>
                    <a:pt x="16562" y="609279"/>
                    <a:pt x="10829" y="606904"/>
                    <a:pt x="6602" y="602677"/>
                  </a:cubicBezTo>
                  <a:cubicBezTo>
                    <a:pt x="2375" y="598450"/>
                    <a:pt x="0" y="592717"/>
                    <a:pt x="0" y="586739"/>
                  </a:cubicBezTo>
                  <a:lnTo>
                    <a:pt x="0" y="22540"/>
                  </a:lnTo>
                  <a:cubicBezTo>
                    <a:pt x="0" y="16562"/>
                    <a:pt x="2375" y="10829"/>
                    <a:pt x="6602" y="6602"/>
                  </a:cubicBezTo>
                  <a:cubicBezTo>
                    <a:pt x="10829" y="2375"/>
                    <a:pt x="16562" y="0"/>
                    <a:pt x="22540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809240" cy="64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40861" y="5219497"/>
            <a:ext cx="7469995" cy="244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zh-CN" altLang="en-US" sz="3400" b="1" u="sng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🔥</a:t>
            </a:r>
            <a:r>
              <a:rPr lang="en-US" altLang="fr-FR" sz="3400" b="1" u="sng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Solaris Pro c’est :</a:t>
            </a:r>
            <a:endParaRPr lang="en-US" altLang="fr-FR" sz="3400" b="1" u="sng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altLang="fr-FR" sz="3400" b="1" u="sng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altLang="fr-FR" sz="3400" b="1" u="sng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altLang="fr-FR" sz="3400" b="1" u="sng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4" name="AutoShape 34"/>
          <p:cNvSpPr/>
          <p:nvPr/>
        </p:nvSpPr>
        <p:spPr>
          <a:xfrm flipV="1">
            <a:off x="7246185" y="5609070"/>
            <a:ext cx="2018391" cy="783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 flipV="1">
            <a:off x="7246185" y="4446392"/>
            <a:ext cx="1467628" cy="12410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>
            <a:off x="7245985" y="5687695"/>
            <a:ext cx="567055" cy="14287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TextBox 38"/>
          <p:cNvSpPr txBox="1"/>
          <p:nvPr/>
        </p:nvSpPr>
        <p:spPr>
          <a:xfrm>
            <a:off x="8535995" y="2590147"/>
            <a:ext cx="9114169" cy="215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altLang="fr-FR" sz="30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zh-CN" altLang="en-US" sz="30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💰</a:t>
            </a:r>
            <a:r>
              <a:rPr lang="en-US" altLang="fr-FR" sz="30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Moins de co</a:t>
            </a:r>
            <a:r>
              <a:rPr lang="" altLang="en-US" sz="30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û</a:t>
            </a:r>
            <a:r>
              <a:rPr lang="en-US" altLang="fr-FR" sz="30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ts pour les agriculteurs</a:t>
            </a:r>
            <a:endParaRPr lang="en-US" altLang="fr-FR" sz="30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altLang="fr-FR" sz="30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altLang="fr-FR" sz="3000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658350" y="5070590"/>
            <a:ext cx="6869459" cy="269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lang="zh-CN" altLang="en-US" sz="3000" b="1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zh-CN" altLang="en-US" sz="3000" b="1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💧</a:t>
            </a:r>
            <a:r>
              <a:rPr lang="en-US" altLang="fr-FR" sz="3000" b="1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Moins de gaspillage d’eau</a:t>
            </a:r>
            <a:endParaRPr lang="en-US" altLang="fr-FR" sz="3000" b="1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altLang="fr-FR" sz="3000" b="1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altLang="fr-FR" sz="3000" b="1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altLang="fr-FR" sz="3000" b="1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666989" y="7238392"/>
            <a:ext cx="7053351" cy="30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5"/>
              </a:lnSpc>
              <a:spcBef>
                <a:spcPct val="0"/>
              </a:spcBef>
            </a:pPr>
            <a:endParaRPr lang="zh-CN" altLang="en-US" sz="2795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zh-CN" altLang="en-US" sz="2795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⚡</a:t>
            </a:r>
            <a:r>
              <a:rPr lang="" altLang="en-US" sz="2795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️</a:t>
            </a:r>
            <a:r>
              <a:rPr lang="en-US" altLang="fr-FR" sz="2795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Plus d’autonomie</a:t>
            </a:r>
            <a:endParaRPr lang="en-US" altLang="fr-FR" sz="2795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915"/>
              </a:lnSpc>
              <a:spcBef>
                <a:spcPct val="0"/>
              </a:spcBef>
            </a:pPr>
            <a:endParaRPr lang="en-US" altLang="fr-FR" sz="2795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zh-CN" altLang="en-US" sz="2795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🌿</a:t>
            </a:r>
            <a:r>
              <a:rPr lang="fr-FR" altLang="zh-CN" sz="2795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altLang="fr-FR" sz="2795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Une agriculture plus verte</a:t>
            </a:r>
            <a:endParaRPr lang="en-US" altLang="fr-FR" sz="2795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915"/>
              </a:lnSpc>
              <a:spcBef>
                <a:spcPct val="0"/>
              </a:spcBef>
            </a:pPr>
            <a:endParaRPr lang="en-US" altLang="fr-FR" sz="2795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915"/>
              </a:lnSpc>
              <a:spcBef>
                <a:spcPct val="0"/>
              </a:spcBef>
            </a:pPr>
            <a:endParaRPr lang="en-US" altLang="fr-FR" sz="2795" b="1" dirty="0">
              <a:solidFill>
                <a:srgbClr val="483415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2" name="TextBox 15"/>
          <p:cNvSpPr txBox="1"/>
          <p:nvPr/>
        </p:nvSpPr>
        <p:spPr>
          <a:xfrm rot="1480818">
            <a:off x="5655749" y="-10558782"/>
            <a:ext cx="6719728" cy="225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endParaRPr lang="en-US" sz="8800" b="1" spc="-43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8800"/>
              </a:lnSpc>
            </a:pPr>
            <a:endParaRPr lang="en-US" sz="8800" b="1" spc="-43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39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22396"/>
            <a:ext cx="18545020" cy="2122887"/>
            <a:chOff x="0" y="0"/>
            <a:chExt cx="4884285" cy="5591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4285" cy="559114"/>
            </a:xfrm>
            <a:custGeom>
              <a:avLst/>
              <a:gdLst/>
              <a:ahLst/>
              <a:cxnLst/>
              <a:rect l="l" t="t" r="r" b="b"/>
              <a:pathLst>
                <a:path w="4884285" h="559114">
                  <a:moveTo>
                    <a:pt x="0" y="0"/>
                  </a:moveTo>
                  <a:lnTo>
                    <a:pt x="4884285" y="0"/>
                  </a:lnTo>
                  <a:lnTo>
                    <a:pt x="4884285" y="559114"/>
                  </a:lnTo>
                  <a:lnTo>
                    <a:pt x="0" y="559114"/>
                  </a:lnTo>
                  <a:close/>
                </a:path>
              </a:pathLst>
            </a:custGeom>
            <a:solidFill>
              <a:srgbClr val="FEFCF0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4285" cy="597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8510" y="9992545"/>
            <a:ext cx="18545020" cy="533315"/>
            <a:chOff x="0" y="0"/>
            <a:chExt cx="4884285" cy="140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4285" cy="140462"/>
            </a:xfrm>
            <a:custGeom>
              <a:avLst/>
              <a:gdLst/>
              <a:ahLst/>
              <a:cxnLst/>
              <a:rect l="l" t="t" r="r" b="b"/>
              <a:pathLst>
                <a:path w="4884285" h="140462">
                  <a:moveTo>
                    <a:pt x="0" y="0"/>
                  </a:moveTo>
                  <a:lnTo>
                    <a:pt x="4884285" y="0"/>
                  </a:lnTo>
                  <a:lnTo>
                    <a:pt x="4884285" y="140462"/>
                  </a:lnTo>
                  <a:lnTo>
                    <a:pt x="0" y="140462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84285" cy="17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8510" y="-322396"/>
            <a:ext cx="18545020" cy="805038"/>
            <a:chOff x="0" y="0"/>
            <a:chExt cx="4884285" cy="2120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84285" cy="212026"/>
            </a:xfrm>
            <a:custGeom>
              <a:avLst/>
              <a:gdLst/>
              <a:ahLst/>
              <a:cxnLst/>
              <a:rect l="l" t="t" r="r" b="b"/>
              <a:pathLst>
                <a:path w="4884285" h="212026">
                  <a:moveTo>
                    <a:pt x="0" y="0"/>
                  </a:moveTo>
                  <a:lnTo>
                    <a:pt x="4884285" y="0"/>
                  </a:lnTo>
                  <a:lnTo>
                    <a:pt x="4884285" y="212026"/>
                  </a:lnTo>
                  <a:lnTo>
                    <a:pt x="0" y="212026"/>
                  </a:ln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84285" cy="250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0327" y="2408980"/>
            <a:ext cx="17047345" cy="6231346"/>
            <a:chOff x="0" y="-295275"/>
            <a:chExt cx="4489836" cy="1641177"/>
          </a:xfrm>
        </p:grpSpPr>
        <p:sp>
          <p:nvSpPr>
            <p:cNvPr id="13" name="Freeform 13"/>
            <p:cNvSpPr/>
            <p:nvPr/>
          </p:nvSpPr>
          <p:spPr>
            <a:xfrm>
              <a:off x="0" y="53800"/>
              <a:ext cx="4489836" cy="1167485"/>
            </a:xfrm>
            <a:custGeom>
              <a:avLst/>
              <a:gdLst/>
              <a:ahLst/>
              <a:cxnLst/>
              <a:rect l="l" t="t" r="r" b="b"/>
              <a:pathLst>
                <a:path w="4489836" h="1345902">
                  <a:moveTo>
                    <a:pt x="9083" y="0"/>
                  </a:moveTo>
                  <a:lnTo>
                    <a:pt x="4480753" y="0"/>
                  </a:lnTo>
                  <a:cubicBezTo>
                    <a:pt x="4483162" y="0"/>
                    <a:pt x="4485472" y="957"/>
                    <a:pt x="4487175" y="2660"/>
                  </a:cubicBezTo>
                  <a:cubicBezTo>
                    <a:pt x="4488879" y="4364"/>
                    <a:pt x="4489836" y="6674"/>
                    <a:pt x="4489836" y="9083"/>
                  </a:cubicBezTo>
                  <a:lnTo>
                    <a:pt x="4489836" y="1336819"/>
                  </a:lnTo>
                  <a:cubicBezTo>
                    <a:pt x="4489836" y="1339228"/>
                    <a:pt x="4488879" y="1341539"/>
                    <a:pt x="4487175" y="1343242"/>
                  </a:cubicBezTo>
                  <a:cubicBezTo>
                    <a:pt x="4485472" y="1344945"/>
                    <a:pt x="4483162" y="1345902"/>
                    <a:pt x="4480753" y="1345902"/>
                  </a:cubicBezTo>
                  <a:lnTo>
                    <a:pt x="9083" y="1345902"/>
                  </a:lnTo>
                  <a:cubicBezTo>
                    <a:pt x="6674" y="1345902"/>
                    <a:pt x="4364" y="1344945"/>
                    <a:pt x="2660" y="1343242"/>
                  </a:cubicBezTo>
                  <a:cubicBezTo>
                    <a:pt x="957" y="1341539"/>
                    <a:pt x="0" y="1339228"/>
                    <a:pt x="0" y="1336819"/>
                  </a:cubicBezTo>
                  <a:lnTo>
                    <a:pt x="0" y="9083"/>
                  </a:lnTo>
                  <a:cubicBezTo>
                    <a:pt x="0" y="6674"/>
                    <a:pt x="957" y="4364"/>
                    <a:pt x="2660" y="2660"/>
                  </a:cubicBezTo>
                  <a:cubicBezTo>
                    <a:pt x="4364" y="957"/>
                    <a:pt x="6674" y="0"/>
                    <a:pt x="9083" y="0"/>
                  </a:cubicBezTo>
                  <a:close/>
                </a:path>
              </a:pathLst>
            </a:custGeom>
            <a:solidFill>
              <a:srgbClr val="E9D9FC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95275"/>
              <a:ext cx="4489836" cy="1641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7675"/>
                </a:lnSpc>
              </a:pP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571500" indent="-571500" algn="l">
                <a:lnSpc>
                  <a:spcPts val="7675"/>
                </a:lnSpc>
                <a:buFont typeface="Arial" panose="020B0604020202020204" pitchFamily="34" charset="0"/>
                <a:buChar char="•"/>
              </a:pP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Afrique du Nord : besoin urgent de solutions durables</a:t>
              </a: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571500" indent="-571500" algn="l">
                <a:lnSpc>
                  <a:spcPts val="7675"/>
                </a:lnSpc>
                <a:buFont typeface="Arial" panose="020B0604020202020204" pitchFamily="34" charset="0"/>
                <a:buChar char="•"/>
              </a:pP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Monde : agriculture intelligente = 34 milliards $ en 2027</a:t>
              </a: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571500" indent="-571500" algn="l">
                <a:lnSpc>
                  <a:spcPts val="7675"/>
                </a:lnSpc>
                <a:buFont typeface="Arial" panose="020B0604020202020204" pitchFamily="34" charset="0"/>
                <a:buChar char="•"/>
              </a:pPr>
              <a:r>
                <a:rPr lang="en-US" altLang="fr-FR" sz="3800" b="1" spc="-38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Ouverture vers les subventions &amp; partenariats publics</a:t>
              </a: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571500" indent="-571500" algn="l">
                <a:lnSpc>
                  <a:spcPts val="7675"/>
                </a:lnSpc>
                <a:buFont typeface="Arial" panose="020B0604020202020204" pitchFamily="34" charset="0"/>
                <a:buChar char="•"/>
              </a:pPr>
              <a:endParaRPr lang="en-US" altLang="fr-FR" sz="3800" b="1" spc="-38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25710" y="540703"/>
            <a:ext cx="13693599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March</a:t>
            </a:r>
            <a:r>
              <a:rPr lang="en-US" altLang="en-US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r>
              <a:rPr lang="en-US" altLang="fr-FR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 &amp; Opportunit</a:t>
            </a:r>
            <a:r>
              <a:rPr lang="en-US" altLang="en-US" sz="8800" b="1" spc="-439" dirty="0">
                <a:solidFill>
                  <a:srgbClr val="483415"/>
                </a:solidFill>
                <a:latin typeface="DM Sans Bold"/>
                <a:ea typeface="DM Sans Bold"/>
                <a:cs typeface="DM Sans Bold"/>
                <a:sym typeface="DM Sans Bold"/>
              </a:rPr>
              <a:t>é</a:t>
            </a:r>
            <a:endParaRPr lang="en-US" altLang="en-US" sz="8800" b="1" spc="-439" dirty="0">
              <a:solidFill>
                <a:srgbClr val="48341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807975" y="2006483"/>
            <a:ext cx="4672051" cy="1081090"/>
            <a:chOff x="0" y="0"/>
            <a:chExt cx="1230499" cy="2847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0499" cy="284731"/>
            </a:xfrm>
            <a:custGeom>
              <a:avLst/>
              <a:gdLst/>
              <a:ahLst/>
              <a:cxnLst/>
              <a:rect l="l" t="t" r="r" b="b"/>
              <a:pathLst>
                <a:path w="1230499" h="284731">
                  <a:moveTo>
                    <a:pt x="33141" y="0"/>
                  </a:moveTo>
                  <a:lnTo>
                    <a:pt x="1197358" y="0"/>
                  </a:lnTo>
                  <a:cubicBezTo>
                    <a:pt x="1206147" y="0"/>
                    <a:pt x="1214577" y="3492"/>
                    <a:pt x="1220792" y="9707"/>
                  </a:cubicBezTo>
                  <a:cubicBezTo>
                    <a:pt x="1227007" y="15922"/>
                    <a:pt x="1230499" y="24352"/>
                    <a:pt x="1230499" y="33141"/>
                  </a:cubicBezTo>
                  <a:lnTo>
                    <a:pt x="1230499" y="251590"/>
                  </a:lnTo>
                  <a:cubicBezTo>
                    <a:pt x="1230499" y="260380"/>
                    <a:pt x="1227007" y="268809"/>
                    <a:pt x="1220792" y="275025"/>
                  </a:cubicBezTo>
                  <a:cubicBezTo>
                    <a:pt x="1214577" y="281240"/>
                    <a:pt x="1206147" y="284731"/>
                    <a:pt x="1197358" y="284731"/>
                  </a:cubicBezTo>
                  <a:lnTo>
                    <a:pt x="33141" y="284731"/>
                  </a:lnTo>
                  <a:cubicBezTo>
                    <a:pt x="24352" y="284731"/>
                    <a:pt x="15922" y="281240"/>
                    <a:pt x="9707" y="275025"/>
                  </a:cubicBezTo>
                  <a:cubicBezTo>
                    <a:pt x="3492" y="268809"/>
                    <a:pt x="0" y="260380"/>
                    <a:pt x="0" y="251590"/>
                  </a:cubicBezTo>
                  <a:lnTo>
                    <a:pt x="0" y="33141"/>
                  </a:lnTo>
                  <a:cubicBezTo>
                    <a:pt x="0" y="24352"/>
                    <a:pt x="3492" y="15922"/>
                    <a:pt x="9707" y="9707"/>
                  </a:cubicBezTo>
                  <a:cubicBezTo>
                    <a:pt x="15922" y="3492"/>
                    <a:pt x="24352" y="0"/>
                    <a:pt x="33141" y="0"/>
                  </a:cubicBezTo>
                  <a:close/>
                </a:path>
              </a:pathLst>
            </a:custGeom>
            <a:solidFill>
              <a:srgbClr val="FFFFFE"/>
            </a:solidFill>
            <a:ln w="9525" cap="sq">
              <a:solidFill>
                <a:srgbClr val="483415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30499" cy="332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zh-CN" altLang="en-US" sz="25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📈</a:t>
              </a:r>
              <a:r>
                <a:rPr lang="en-US" altLang="fr-FR" sz="25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</a:t>
              </a:r>
              <a:r>
                <a:rPr lang="fr-FR" altLang="en-US" sz="25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</a:t>
              </a:r>
              <a:r>
                <a:rPr lang="en-US" altLang="fr-FR" sz="25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Un march</a:t>
              </a:r>
              <a:r>
                <a:rPr lang="en-US" altLang="en-US" sz="25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é</a:t>
              </a:r>
              <a:r>
                <a:rPr lang="en-US" altLang="fr-FR" sz="2500" b="1" dirty="0">
                  <a:solidFill>
                    <a:srgbClr val="483415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 en forte demande :</a:t>
              </a:r>
              <a:endParaRPr lang="en-US" altLang="fr-FR" sz="2500" b="1" dirty="0">
                <a:solidFill>
                  <a:srgbClr val="483415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WPS Presentation</Application>
  <PresentationFormat>Personnalisé</PresentationFormat>
  <Paragraphs>246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SimSun</vt:lpstr>
      <vt:lpstr>Wingdings</vt:lpstr>
      <vt:lpstr>Museo Moderno Semi-Bold</vt:lpstr>
      <vt:lpstr>DM Sans Bold</vt:lpstr>
      <vt:lpstr>Canva Sans Bold</vt:lpstr>
      <vt:lpstr>DM Sans</vt:lpstr>
      <vt:lpstr>Canva Sans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Lilac Illustrative Renewable Energy Presentation</dc:title>
  <dc:creator>Lenovo</dc:creator>
  <cp:lastModifiedBy>habib</cp:lastModifiedBy>
  <cp:revision>10</cp:revision>
  <dcterms:created xsi:type="dcterms:W3CDTF">2006-08-16T00:00:00Z</dcterms:created>
  <dcterms:modified xsi:type="dcterms:W3CDTF">2025-07-07T18:18:32Z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6D394E2F598F452BAA89D861EB41A70C_13</vt:lpwstr>
  </property>
  <property fmtid="{D5CDD505-2E9C-101B-9397-08002B2CF9AE}" pid="3" name="KSOProductBuildVer">
    <vt:lpwstr>1036-12.2.0.21546</vt:lpwstr>
  </property>
</Properties>
</file>